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8" r:id="rId2"/>
    <p:sldId id="272" r:id="rId3"/>
    <p:sldId id="271" r:id="rId4"/>
    <p:sldId id="273" r:id="rId5"/>
    <p:sldId id="269" r:id="rId6"/>
    <p:sldId id="258" r:id="rId7"/>
    <p:sldId id="298" r:id="rId8"/>
    <p:sldId id="284" r:id="rId9"/>
    <p:sldId id="285" r:id="rId10"/>
    <p:sldId id="282" r:id="rId11"/>
    <p:sldId id="287" r:id="rId12"/>
    <p:sldId id="265" r:id="rId13"/>
    <p:sldId id="300" r:id="rId14"/>
    <p:sldId id="266" r:id="rId15"/>
    <p:sldId id="289" r:id="rId16"/>
    <p:sldId id="262" r:id="rId17"/>
    <p:sldId id="294" r:id="rId18"/>
    <p:sldId id="261" r:id="rId19"/>
    <p:sldId id="290" r:id="rId20"/>
    <p:sldId id="291" r:id="rId21"/>
    <p:sldId id="293" r:id="rId22"/>
    <p:sldId id="263" r:id="rId23"/>
    <p:sldId id="264" r:id="rId24"/>
    <p:sldId id="29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AE7"/>
    <a:srgbClr val="4A4E59"/>
    <a:srgbClr val="3DBCB9"/>
    <a:srgbClr val="98D4CE"/>
    <a:srgbClr val="E3F5F3"/>
    <a:srgbClr val="78C6BF"/>
    <a:srgbClr val="23534E"/>
    <a:srgbClr val="FB8072"/>
    <a:srgbClr val="E0FCF5"/>
    <a:srgbClr val="388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47619" autoAdjust="0"/>
  </p:normalViewPr>
  <p:slideViewPr>
    <p:cSldViewPr snapToGrid="0">
      <p:cViewPr varScale="1">
        <p:scale>
          <a:sx n="36" d="100"/>
          <a:sy n="36" d="100"/>
        </p:scale>
        <p:origin x="1440" y="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0BF7D-30B2-4F8E-B340-90C8E93F1059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2054-3E42-49B5-846C-603B2057B0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6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 모든 자산가격이 상승하면서 집이 없던 사람들은 벼락거지가 되었다라는 말이 나오고 있습니다</a:t>
            </a:r>
            <a:r>
              <a:rPr lang="en-US" altLang="ko-KR" dirty="0" smtClean="0"/>
              <a:t>.  (click)</a:t>
            </a:r>
          </a:p>
          <a:p>
            <a:r>
              <a:rPr lang="ko-KR" altLang="en-US" dirty="0" smtClean="0"/>
              <a:t>하도 집값이 많이 오르면서 보험사도 부동산에 많이 투자하고 있다고 하는데요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정부도 가만히 있을 수 없겠죠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집값을 </a:t>
            </a:r>
            <a:r>
              <a:rPr lang="ko-KR" altLang="en-US" dirty="0" err="1" smtClean="0"/>
              <a:t>막기위해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다주택자에대한</a:t>
            </a:r>
            <a:r>
              <a:rPr lang="ko-KR" altLang="en-US" dirty="0" smtClean="0"/>
              <a:t> 세금을 많이 올렸어요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3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구별로 평당 가격은 강남구가 가장 비쌌고 강남에서 멀어질 수록 싸지는 걸 확인 할 수 있었습니다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8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거래금액과 평당 가격이 비슷한 지역끼리 묶어봤습니다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송파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나머지로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개로 묶었습니다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이걸 구별 </a:t>
            </a:r>
            <a:r>
              <a:rPr lang="en-US" altLang="ko-KR" baseline="0" dirty="0" smtClean="0"/>
              <a:t>K</a:t>
            </a:r>
            <a:r>
              <a:rPr lang="ko-KR" altLang="en-US" baseline="0" dirty="0" smtClean="0"/>
              <a:t>라고 부를게요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모델설명에서 다시 언급됩니다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저희는 모델을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사용했습니다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트리기반</a:t>
            </a:r>
            <a:r>
              <a:rPr lang="ko-KR" altLang="en-US" dirty="0" smtClean="0"/>
              <a:t> 모델을 사용했는데요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err="1" smtClean="0"/>
              <a:t>첫번째로는</a:t>
            </a:r>
            <a:r>
              <a:rPr lang="ko-KR" altLang="en-US" dirty="0" smtClean="0"/>
              <a:t> 이 </a:t>
            </a:r>
            <a:r>
              <a:rPr lang="ko-KR" altLang="en-US" dirty="0" err="1" smtClean="0"/>
              <a:t>트리모델을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배깅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이라는 앙상블기법에 </a:t>
            </a:r>
            <a:r>
              <a:rPr lang="ko-KR" altLang="en-US" dirty="0" err="1" smtClean="0"/>
              <a:t>랜덤성을</a:t>
            </a:r>
            <a:r>
              <a:rPr lang="ko-KR" altLang="en-US" dirty="0" smtClean="0"/>
              <a:t> 부여해서 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트리를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여러개모으는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랜덤포레스트를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사용했구요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다른 앙상블기법으로 오차를 계속 줄이는 </a:t>
            </a:r>
            <a:r>
              <a:rPr lang="ko-KR" altLang="en-US" dirty="0" err="1" smtClean="0"/>
              <a:t>부스팅이</a:t>
            </a:r>
            <a:r>
              <a:rPr lang="ko-KR" altLang="en-US" dirty="0" smtClean="0"/>
              <a:t> 있는데</a:t>
            </a:r>
            <a:r>
              <a:rPr lang="en-US" altLang="ko-KR" dirty="0" smtClean="0"/>
              <a:t>, </a:t>
            </a:r>
          </a:p>
          <a:p>
            <a:pPr algn="ctr"/>
            <a:r>
              <a:rPr lang="en-US" altLang="ko-KR" dirty="0" smtClean="0"/>
              <a:t>28</a:t>
            </a:r>
            <a:r>
              <a:rPr lang="ko-KR" altLang="en-US" dirty="0" err="1" smtClean="0"/>
              <a:t>만건이상의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다루었기때문에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속도가중요했기</a:t>
            </a:r>
            <a:r>
              <a:rPr lang="ko-KR" altLang="en-US" dirty="0" smtClean="0"/>
              <a:t> 때문에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XGBoost</a:t>
            </a:r>
            <a:r>
              <a:rPr lang="ko-KR" altLang="en-US" dirty="0" smtClean="0"/>
              <a:t>보다도 빠르다는 </a:t>
            </a:r>
            <a:r>
              <a:rPr lang="en-US" altLang="ko-KR" dirty="0" err="1" smtClean="0"/>
              <a:t>LightGBM</a:t>
            </a:r>
            <a:r>
              <a:rPr lang="ko-KR" altLang="en-US" dirty="0" smtClean="0"/>
              <a:t>이라는 방법을 썼습니다</a:t>
            </a:r>
            <a:r>
              <a:rPr lang="en-US" altLang="ko-KR" dirty="0" smtClean="0"/>
              <a:t>. 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마이크로소프트에서 만들었는데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이 모델은 </a:t>
            </a:r>
            <a:r>
              <a:rPr lang="ko-KR" altLang="en-US" dirty="0" err="1" smtClean="0"/>
              <a:t>쉽게말하면</a:t>
            </a:r>
            <a:r>
              <a:rPr lang="ko-KR" altLang="en-US" dirty="0" smtClean="0"/>
              <a:t> 예측했을 때 </a:t>
            </a:r>
            <a:r>
              <a:rPr lang="ko-KR" altLang="en-US" dirty="0" err="1" smtClean="0"/>
              <a:t>잘맞춰진</a:t>
            </a:r>
            <a:r>
              <a:rPr lang="ko-KR" altLang="en-US" dirty="0" smtClean="0"/>
              <a:t> 데이터는 그만큼 뭔가 중요한 요소가 있다는 것이니 무조건 뽑고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err="1" smtClean="0"/>
              <a:t>못맞추는건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다가져가지</a:t>
            </a:r>
            <a:r>
              <a:rPr lang="ko-KR" altLang="en-US" dirty="0" smtClean="0"/>
              <a:t> 않고 일부만 가져간 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증폭시켜서 더 집중합니다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err="1" smtClean="0"/>
              <a:t>우등생뽑고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못하는애들</a:t>
            </a:r>
            <a:r>
              <a:rPr lang="ko-KR" altLang="en-US" dirty="0" smtClean="0"/>
              <a:t> 일부만 뽑아서 </a:t>
            </a:r>
            <a:r>
              <a:rPr lang="ko-KR" altLang="en-US" dirty="0" err="1" smtClean="0"/>
              <a:t>같은반</a:t>
            </a:r>
            <a:r>
              <a:rPr lang="ko-KR" altLang="en-US" dirty="0" smtClean="0"/>
              <a:t> 넣어놔서 같이 </a:t>
            </a:r>
            <a:r>
              <a:rPr lang="ko-KR" altLang="en-US" dirty="0" err="1" smtClean="0"/>
              <a:t>공부시키는거에요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못하는 애들이 틀린 점수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그럼 담임선생님은 얘네를 집중적으로 공부시키겠죠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자세한 내용은 제 </a:t>
            </a:r>
            <a:r>
              <a:rPr lang="ko-KR" altLang="en-US" dirty="0" err="1" smtClean="0"/>
              <a:t>블로그에</a:t>
            </a:r>
            <a:r>
              <a:rPr lang="ko-KR" altLang="en-US" dirty="0" smtClean="0"/>
              <a:t> 논문 </a:t>
            </a:r>
            <a:r>
              <a:rPr lang="ko-KR" altLang="en-US" dirty="0" err="1" smtClean="0"/>
              <a:t>리뷰해</a:t>
            </a:r>
            <a:r>
              <a:rPr lang="ko-KR" altLang="en-US" dirty="0" smtClean="0"/>
              <a:t> 놓은 거 있으니까 참조하세요</a:t>
            </a:r>
            <a:r>
              <a:rPr lang="en-US" altLang="ko-KR" dirty="0" smtClean="0"/>
              <a:t>~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6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이제 데이터를 </a:t>
            </a:r>
            <a:r>
              <a:rPr lang="ko-KR" altLang="en-US" dirty="0" err="1" smtClean="0"/>
              <a:t>분리해야하는데요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중요한건</a:t>
            </a:r>
            <a:r>
              <a:rPr lang="ko-KR" altLang="en-US" dirty="0" smtClean="0"/>
              <a:t> 옛날 집값이 얼마였을까가 아니라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지금당장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내가집을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사러가는데</a:t>
            </a:r>
            <a:r>
              <a:rPr lang="ko-KR" altLang="en-US" dirty="0" smtClean="0"/>
              <a:t> 부동산 아저씨가 나를 </a:t>
            </a:r>
            <a:r>
              <a:rPr lang="ko-KR" altLang="en-US" dirty="0" err="1" smtClean="0"/>
              <a:t>잡아먹으려고하는지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아니면 정부가 봤을 때 </a:t>
            </a:r>
            <a:r>
              <a:rPr lang="ko-KR" altLang="en-US" dirty="0" err="1" smtClean="0"/>
              <a:t>이사람이</a:t>
            </a:r>
            <a:r>
              <a:rPr lang="ko-KR" altLang="en-US" dirty="0" smtClean="0"/>
              <a:t> 탈세하려고 하는지 </a:t>
            </a:r>
            <a:r>
              <a:rPr lang="ko-KR" altLang="en-US" dirty="0" err="1" smtClean="0"/>
              <a:t>알아보기위해서는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최근의 집값의 예측을 성공해야겠죠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그래서 데이터를</a:t>
            </a:r>
            <a:r>
              <a:rPr lang="en-US" altLang="ko-KR" dirty="0" smtClean="0"/>
              <a:t> 2021</a:t>
            </a:r>
            <a:r>
              <a:rPr lang="ko-KR" altLang="en-US" dirty="0" smtClean="0"/>
              <a:t>년과 그 이전으로 나눔</a:t>
            </a:r>
            <a:r>
              <a:rPr lang="en-US" altLang="ko-KR" dirty="0" smtClean="0"/>
              <a:t>(click)</a:t>
            </a:r>
          </a:p>
          <a:p>
            <a:pPr algn="ctr"/>
            <a:r>
              <a:rPr lang="en-US" altLang="ko-KR" dirty="0" smtClean="0"/>
              <a:t>2021</a:t>
            </a:r>
            <a:r>
              <a:rPr lang="ko-KR" altLang="en-US" dirty="0" smtClean="0"/>
              <a:t>년은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할거고 그 이전 거는 </a:t>
            </a:r>
            <a:r>
              <a:rPr lang="ko-KR" altLang="en-US" dirty="0" err="1" smtClean="0"/>
              <a:t>훈련할거구요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그리고 데이터가 충분히 많아서 </a:t>
            </a:r>
            <a:r>
              <a:rPr lang="en-US" altLang="ko-KR" dirty="0" smtClean="0"/>
              <a:t>(click) Hold </a:t>
            </a:r>
            <a:r>
              <a:rPr lang="ko-KR" altLang="en-US" dirty="0" smtClean="0"/>
              <a:t>아웃방식 으로 </a:t>
            </a:r>
            <a:r>
              <a:rPr lang="en-US" altLang="ko-KR" dirty="0" smtClean="0"/>
              <a:t>train</a:t>
            </a:r>
            <a:r>
              <a:rPr lang="ko-KR" altLang="en-US" dirty="0" smtClean="0"/>
              <a:t>데이터에서 무작위로 뽑아서</a:t>
            </a:r>
            <a:r>
              <a:rPr lang="ko-KR" altLang="en-US" baseline="0" dirty="0" smtClean="0"/>
              <a:t> 검증하였습니다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32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초록색이 </a:t>
            </a:r>
            <a:r>
              <a:rPr lang="ko-KR" altLang="en-US" dirty="0" err="1" smtClean="0"/>
              <a:t>랜덤포레스트고</a:t>
            </a:r>
            <a:r>
              <a:rPr lang="ko-KR" altLang="en-US" dirty="0" smtClean="0"/>
              <a:t> 주황색이 </a:t>
            </a:r>
            <a:r>
              <a:rPr lang="en-US" altLang="ko-KR" dirty="0" err="1" smtClean="0"/>
              <a:t>LightGBM</a:t>
            </a:r>
            <a:r>
              <a:rPr lang="ko-KR" altLang="en-US" dirty="0" smtClean="0"/>
              <a:t>인데</a:t>
            </a:r>
            <a:endParaRPr lang="en-US" altLang="ko-KR" dirty="0" smtClean="0"/>
          </a:p>
          <a:p>
            <a:r>
              <a:rPr lang="ko-KR" altLang="en-US" dirty="0" smtClean="0"/>
              <a:t>위에는 데이터의 설명력으로 높을 수록 좋고</a:t>
            </a:r>
            <a:endParaRPr lang="en-US" altLang="ko-KR" dirty="0" smtClean="0"/>
          </a:p>
          <a:p>
            <a:r>
              <a:rPr lang="ko-KR" altLang="en-US" dirty="0" smtClean="0"/>
              <a:t>밑에는 오차라서 낮을 수록 좋습니다</a:t>
            </a:r>
            <a:r>
              <a:rPr lang="en-US" altLang="ko-KR" dirty="0" smtClean="0"/>
              <a:t>. (click)</a:t>
            </a:r>
          </a:p>
          <a:p>
            <a:r>
              <a:rPr lang="ko-KR" altLang="en-US" dirty="0" smtClean="0"/>
              <a:t>모두 </a:t>
            </a:r>
            <a:r>
              <a:rPr lang="en-US" altLang="ko-KR" dirty="0" smtClean="0"/>
              <a:t>Light GBM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좋았구요</a:t>
            </a:r>
            <a:r>
              <a:rPr lang="ko-KR" altLang="en-US" dirty="0" smtClean="0"/>
              <a:t> 최종모델로 선정했습니다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86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데이터에서 오차가 거의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수렴하는 것을 볼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7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모델을 어떻게 활용할 것이냐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가로축은 예측금액이고 세로축은 거래금액인데요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예측과 실제가 </a:t>
            </a:r>
            <a:r>
              <a:rPr lang="ko-KR" altLang="en-US" dirty="0" err="1" smtClean="0"/>
              <a:t>비슷한게</a:t>
            </a:r>
            <a:r>
              <a:rPr lang="ko-KR" altLang="en-US" dirty="0" smtClean="0"/>
              <a:t> 좋겠죠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비슷한 범위를 편의상 </a:t>
            </a:r>
            <a:r>
              <a:rPr lang="ko-KR" altLang="en-US" dirty="0" err="1" smtClean="0"/>
              <a:t>블루존이라고</a:t>
            </a:r>
            <a:r>
              <a:rPr lang="ko-KR" altLang="en-US" dirty="0" smtClean="0"/>
              <a:t> 할게요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의심할 필요가 없습니다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(click)</a:t>
            </a:r>
          </a:p>
          <a:p>
            <a:r>
              <a:rPr lang="ko-KR" altLang="en-US" dirty="0" smtClean="0"/>
              <a:t>하지만 예측금액보다 실제거래금액이 비싸면 사기로 의심될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예측금액보다 실제거래금액이 훨씬 싸다면 탈세를 위한 다운계약을 의심해 볼 수 있겠습니다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388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주의</a:t>
            </a:r>
            <a:endParaRPr lang="en-US" altLang="ko-KR" dirty="0" smtClean="0"/>
          </a:p>
          <a:p>
            <a:r>
              <a:rPr lang="ko-KR" altLang="en-US" dirty="0" smtClean="0"/>
              <a:t>기재된 </a:t>
            </a:r>
            <a:r>
              <a:rPr lang="ko-KR" altLang="en-US" dirty="0" err="1" smtClean="0"/>
              <a:t>법정동은</a:t>
            </a:r>
            <a:r>
              <a:rPr lang="ko-KR" altLang="en-US" dirty="0" smtClean="0"/>
              <a:t> 데이터가 충분히 확보되지 않아 예측이 정확하지 않을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783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(click)</a:t>
            </a:r>
            <a:r>
              <a:rPr lang="ko-KR" altLang="en-US" dirty="0" smtClean="0"/>
              <a:t>모델이 예측하는 것에 가장 큰 영향을 미치는 것은 구별</a:t>
            </a:r>
            <a:r>
              <a:rPr lang="en-US" altLang="ko-KR" dirty="0" smtClean="0"/>
              <a:t>K, </a:t>
            </a:r>
            <a:r>
              <a:rPr lang="ko-KR" altLang="en-US" dirty="0" smtClean="0"/>
              <a:t>즉 어떤 구에 사느냐가 가장 </a:t>
            </a:r>
            <a:r>
              <a:rPr lang="ko-KR" altLang="en-US" dirty="0" err="1" smtClean="0"/>
              <a:t>컸구요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집 크기와 </a:t>
            </a:r>
            <a:r>
              <a:rPr lang="ko-KR" altLang="en-US" dirty="0" err="1" smtClean="0"/>
              <a:t>건축년도가</a:t>
            </a:r>
            <a:r>
              <a:rPr lang="ko-KR" altLang="en-US" dirty="0" smtClean="0"/>
              <a:t> 그 뒤를 이었습니다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세금이 부담되니까 주택을 아예 증여하는 방향으로 흘러갔는데요</a:t>
            </a:r>
            <a:r>
              <a:rPr lang="en-US" altLang="ko-KR" dirty="0" smtClean="0"/>
              <a:t>, (click)</a:t>
            </a:r>
          </a:p>
          <a:p>
            <a:r>
              <a:rPr lang="ko-KR" altLang="en-US" dirty="0" smtClean="0"/>
              <a:t>들어가서 살면 세금이 적어지니까 집주인들이 자기집으로 돌아갔습니다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1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집은 커지면 커질 수록 </a:t>
            </a:r>
            <a:r>
              <a:rPr lang="ko-KR" altLang="en-US" dirty="0" err="1" smtClean="0"/>
              <a:t>비싸졌구요</a:t>
            </a:r>
            <a:r>
              <a:rPr lang="en-US" altLang="ko-KR" dirty="0" smtClean="0"/>
              <a:t>(click)</a:t>
            </a:r>
          </a:p>
          <a:p>
            <a:r>
              <a:rPr lang="ko-KR" altLang="en-US" dirty="0" err="1" smtClean="0"/>
              <a:t>건축년도는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년대 이전의 집은 재개발 등의 이유로 비쌌고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이후로는 새집일 수록 비쌌습니다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둘의 상호관계를 보면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3d</a:t>
            </a:r>
            <a:r>
              <a:rPr lang="ko-KR" altLang="en-US" dirty="0" smtClean="0"/>
              <a:t>로 볼게요</a:t>
            </a:r>
            <a:endParaRPr lang="en-US" altLang="ko-KR" dirty="0" smtClean="0"/>
          </a:p>
          <a:p>
            <a:r>
              <a:rPr lang="ko-KR" altLang="en-US" dirty="0" smtClean="0"/>
              <a:t>상대적으로 </a:t>
            </a:r>
            <a:r>
              <a:rPr lang="ko-KR" altLang="en-US" dirty="0" err="1" smtClean="0"/>
              <a:t>건축년도의</a:t>
            </a:r>
            <a:r>
              <a:rPr lang="ko-KR" altLang="en-US" dirty="0" smtClean="0"/>
              <a:t> 영향이 </a:t>
            </a:r>
            <a:r>
              <a:rPr lang="ko-KR" altLang="en-US" dirty="0" err="1" smtClean="0"/>
              <a:t>작은평수보다</a:t>
            </a:r>
            <a:r>
              <a:rPr lang="ko-KR" altLang="en-US" dirty="0" smtClean="0"/>
              <a:t> 큰 평수일 수록 크다는 것을 확인할 수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2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명일동에 있는 </a:t>
            </a:r>
            <a:r>
              <a:rPr lang="ko-KR" altLang="en-US" dirty="0" err="1" smtClean="0"/>
              <a:t>삼익그린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차아파트는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1983</a:t>
            </a:r>
            <a:r>
              <a:rPr lang="ko-KR" altLang="en-US" dirty="0" smtClean="0"/>
              <a:t>년도이고 </a:t>
            </a:r>
            <a:r>
              <a:rPr lang="ko-KR" altLang="en-US" dirty="0" err="1" smtClean="0"/>
              <a:t>큰평수는</a:t>
            </a:r>
            <a:r>
              <a:rPr lang="ko-KR" altLang="en-US" dirty="0" smtClean="0"/>
              <a:t> 아니죠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모델이 어떻게 </a:t>
            </a:r>
            <a:r>
              <a:rPr lang="ko-KR" altLang="en-US" dirty="0" err="1" smtClean="0"/>
              <a:t>예측했냐면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80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아파트라는게</a:t>
            </a:r>
            <a:r>
              <a:rPr lang="ko-KR" altLang="en-US" dirty="0" smtClean="0"/>
              <a:t> 가격을 </a:t>
            </a:r>
            <a:r>
              <a:rPr lang="ko-KR" altLang="en-US" dirty="0" err="1" smtClean="0"/>
              <a:t>올렸구요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CD</a:t>
            </a:r>
            <a:r>
              <a:rPr lang="en-US" altLang="ko-KR" baseline="0" dirty="0" smtClean="0"/>
              <a:t> 91</a:t>
            </a:r>
            <a:r>
              <a:rPr lang="ko-KR" altLang="en-US" baseline="0" dirty="0" smtClean="0"/>
              <a:t>물이 영향을 크게 </a:t>
            </a:r>
            <a:r>
              <a:rPr lang="ko-KR" altLang="en-US" baseline="0" dirty="0" err="1" smtClean="0"/>
              <a:t>미친걸로</a:t>
            </a:r>
            <a:r>
              <a:rPr lang="ko-KR" altLang="en-US" baseline="0" dirty="0" smtClean="0"/>
              <a:t> 봐서 자산가격상승도 반영이 되었네요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다만 </a:t>
            </a:r>
            <a:r>
              <a:rPr lang="en-US" altLang="ko-KR" dirty="0" smtClean="0"/>
              <a:t>15,16</a:t>
            </a:r>
            <a:r>
              <a:rPr lang="ko-KR" altLang="en-US" dirty="0" smtClean="0"/>
              <a:t>평대로 좁은 평수라 가격이 깎였고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대부분의 아파트에서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층은 확실히 로열층은 아니기에 살짝 깎였습니다</a:t>
            </a:r>
            <a:r>
              <a:rPr lang="en-US" altLang="ko-KR" dirty="0" smtClean="0"/>
              <a:t>. (click)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억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천만원에서</a:t>
            </a:r>
            <a:r>
              <a:rPr lang="ko-KR" altLang="en-US" dirty="0" smtClean="0"/>
              <a:t> 오차는 </a:t>
            </a:r>
            <a:r>
              <a:rPr lang="en-US" altLang="ko-KR" dirty="0" smtClean="0"/>
              <a:t>389</a:t>
            </a:r>
            <a:r>
              <a:rPr lang="ko-KR" altLang="en-US" dirty="0" err="1" smtClean="0"/>
              <a:t>만원이었구요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찾아보니 실제로 재건축얘기가 오가고 있는 아파트였습니다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61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청량리에있는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한신아파트는</a:t>
            </a:r>
            <a:r>
              <a:rPr lang="ko-KR" altLang="en-US" dirty="0" smtClean="0"/>
              <a:t> 방금 집보다 면적이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배가 넘네요</a:t>
            </a:r>
            <a:endParaRPr lang="en-US" altLang="ko-KR" dirty="0" smtClean="0"/>
          </a:p>
          <a:p>
            <a:r>
              <a:rPr lang="ko-KR" altLang="en-US" dirty="0" smtClean="0"/>
              <a:t>넓은 평수가 확실히 크게 반영이 </a:t>
            </a:r>
            <a:r>
              <a:rPr lang="ko-KR" altLang="en-US" dirty="0" err="1" smtClean="0"/>
              <a:t>되었구요</a:t>
            </a:r>
            <a:endParaRPr lang="en-US" altLang="ko-KR" dirty="0" smtClean="0"/>
          </a:p>
          <a:p>
            <a:r>
              <a:rPr lang="ko-KR" altLang="en-US" dirty="0" smtClean="0"/>
              <a:t>역시</a:t>
            </a:r>
            <a:r>
              <a:rPr lang="en-US" altLang="ko-KR" dirty="0" smtClean="0"/>
              <a:t>,CD91</a:t>
            </a:r>
            <a:r>
              <a:rPr lang="ko-KR" altLang="en-US" dirty="0" smtClean="0"/>
              <a:t>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자산가격이 상승되는 것도 크게 반영되었습니다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</a:t>
            </a:r>
            <a:r>
              <a:rPr lang="en-US" altLang="ko-KR" dirty="0" smtClean="0"/>
              <a:t>1</a:t>
            </a:r>
            <a:r>
              <a:rPr lang="ko-KR" altLang="en-US" dirty="0" smtClean="0"/>
              <a:t>층이라는 점과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90</a:t>
            </a:r>
            <a:r>
              <a:rPr lang="ko-KR" altLang="en-US" dirty="0" err="1" smtClean="0"/>
              <a:t>년대아파트라는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재개발이 되기 애매한 오래된 집이라는 점에서 깎였고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동대문구는 상대적으로 낮은 가격에 </a:t>
            </a:r>
            <a:r>
              <a:rPr lang="ko-KR" altLang="en-US" baseline="0" dirty="0" err="1" smtClean="0"/>
              <a:t>형성되어있기때문에</a:t>
            </a:r>
            <a:r>
              <a:rPr lang="ko-KR" altLang="en-US" baseline="0" dirty="0" smtClean="0"/>
              <a:t> 깎였습니다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실제거래금액은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억이었고 오차는 </a:t>
            </a:r>
            <a:r>
              <a:rPr lang="en-US" altLang="ko-KR" baseline="0" dirty="0" smtClean="0"/>
              <a:t>347</a:t>
            </a:r>
            <a:r>
              <a:rPr lang="ko-KR" altLang="en-US" baseline="0" dirty="0" smtClean="0"/>
              <a:t>만원이었습니다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5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깃헙에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업로드해놓았구요</a:t>
            </a:r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ko-KR" altLang="en-US" dirty="0" err="1" smtClean="0"/>
              <a:t>궁금한거</a:t>
            </a:r>
            <a:r>
              <a:rPr lang="ko-KR" altLang="en-US" dirty="0" smtClean="0"/>
              <a:t> 있으시면 </a:t>
            </a:r>
            <a:r>
              <a:rPr lang="ko-KR" altLang="en-US" dirty="0" err="1" smtClean="0"/>
              <a:t>디엠</a:t>
            </a:r>
            <a:r>
              <a:rPr lang="ko-KR" altLang="en-US" dirty="0" smtClean="0"/>
              <a:t> 환영입니다</a:t>
            </a:r>
            <a:endParaRPr lang="en-US" altLang="ko-KR" dirty="0" smtClean="0"/>
          </a:p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9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그러다보니</a:t>
            </a:r>
            <a:r>
              <a:rPr lang="ko-KR" altLang="en-US" dirty="0" smtClean="0"/>
              <a:t> 전세로 사시던 분들은 </a:t>
            </a:r>
            <a:r>
              <a:rPr lang="ko-KR" altLang="en-US" dirty="0" err="1" smtClean="0"/>
              <a:t>갈곳이</a:t>
            </a:r>
            <a:r>
              <a:rPr lang="ko-KR" altLang="en-US" dirty="0" smtClean="0"/>
              <a:t> 없어졌죠</a:t>
            </a:r>
            <a:r>
              <a:rPr lang="en-US" altLang="ko-KR" dirty="0" smtClean="0"/>
              <a:t>(click)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3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전세매물을 </a:t>
            </a:r>
            <a:r>
              <a:rPr lang="ko-KR" altLang="en-US" dirty="0" err="1" smtClean="0"/>
              <a:t>보러가면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줄서는</a:t>
            </a:r>
            <a:r>
              <a:rPr lang="ko-KR" altLang="en-US" dirty="0" smtClean="0"/>
              <a:t> 광경도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일단 당장 </a:t>
            </a:r>
            <a:r>
              <a:rPr lang="ko-KR" altLang="en-US" dirty="0" err="1" smtClean="0"/>
              <a:t>살아야하니까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매물이 나오면 거의 경매하듯이 </a:t>
            </a:r>
            <a:r>
              <a:rPr lang="ko-KR" altLang="en-US" dirty="0" err="1" smtClean="0"/>
              <a:t>될것같네요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4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차라리 전세난민이 되는 것보다 빚지고 집을 사려는 </a:t>
            </a:r>
            <a:r>
              <a:rPr lang="ko-KR" altLang="en-US" dirty="0" err="1" smtClean="0"/>
              <a:t>사는사람들이</a:t>
            </a:r>
            <a:r>
              <a:rPr lang="ko-KR" altLang="en-US" dirty="0" smtClean="0"/>
              <a:t> 많아졌습니다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전세</a:t>
            </a:r>
            <a:r>
              <a:rPr lang="ko-KR" altLang="en-US" baseline="0" dirty="0" smtClean="0"/>
              <a:t> 사시던 분들은</a:t>
            </a:r>
            <a:r>
              <a:rPr lang="ko-KR" altLang="en-US" dirty="0" smtClean="0"/>
              <a:t> 아마 속으로 이렇게 말하고 있을 것 같네요</a:t>
            </a:r>
            <a:r>
              <a:rPr lang="en-US" altLang="ko-KR" dirty="0" smtClean="0"/>
              <a:t>. (click)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2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집을 사고 파려는 사람들이 많아진 </a:t>
            </a:r>
            <a:r>
              <a:rPr lang="ko-KR" altLang="en-US" dirty="0" err="1" smtClean="0"/>
              <a:t>현상황에서</a:t>
            </a:r>
            <a:r>
              <a:rPr lang="ko-KR" altLang="en-US" dirty="0" smtClean="0"/>
              <a:t> 나는 부작용을 방지하고자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저희 예측프로그램은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개인에게는 사기를 당하지 않도록</a:t>
            </a:r>
            <a:r>
              <a:rPr lang="en-US" altLang="ko-KR" dirty="0" smtClean="0"/>
              <a:t>’,</a:t>
            </a:r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정부에게는 집값담합을 방지하고 다운계약서가 작성된 거래를 색출해서 탈세를 막는데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그 목적이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66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최근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년간 </a:t>
            </a:r>
            <a:r>
              <a:rPr lang="en-US" altLang="ko-KR" b="1" dirty="0" smtClean="0"/>
              <a:t>24</a:t>
            </a:r>
            <a:r>
              <a:rPr lang="ko-KR" altLang="en-US" b="1" dirty="0" smtClean="0"/>
              <a:t>만 </a:t>
            </a:r>
            <a:r>
              <a:rPr lang="en-US" altLang="ko-KR" b="1" dirty="0" smtClean="0"/>
              <a:t>5000</a:t>
            </a:r>
            <a:r>
              <a:rPr lang="ko-KR" altLang="en-US" dirty="0" smtClean="0"/>
              <a:t>건의 아파트 거래 데이터를 수집했고</a:t>
            </a:r>
            <a:r>
              <a:rPr lang="en-US" altLang="ko-KR" dirty="0" smtClean="0"/>
              <a:t>. (click)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부동산 관련된 정보와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자산가격의 상승을 </a:t>
            </a:r>
            <a:r>
              <a:rPr lang="ko-KR" altLang="en-US" dirty="0" err="1" smtClean="0"/>
              <a:t>반영하기위해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금리관련지표</a:t>
            </a:r>
            <a:r>
              <a:rPr lang="en-US" altLang="ko-KR" dirty="0" smtClean="0"/>
              <a:t>)</a:t>
            </a:r>
            <a:r>
              <a:rPr lang="ko-KR" altLang="en-US" dirty="0" smtClean="0"/>
              <a:t>랑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주식과 선물 시세</a:t>
            </a:r>
            <a:r>
              <a:rPr lang="en-US" altLang="ko-KR" dirty="0" smtClean="0"/>
              <a:t>),</a:t>
            </a:r>
          </a:p>
          <a:p>
            <a:r>
              <a:rPr lang="ko-KR" altLang="en-US" dirty="0" smtClean="0"/>
              <a:t>물가 관련 지표화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인구관련지표를 수집하였습니다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중요한거</a:t>
            </a:r>
            <a:r>
              <a:rPr lang="ko-KR" altLang="en-US" dirty="0" smtClean="0"/>
              <a:t> 몇 개만 볼게요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국고채와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CD91</a:t>
            </a:r>
            <a:r>
              <a:rPr lang="ko-KR" altLang="en-US" dirty="0" smtClean="0"/>
              <a:t>일 물은 </a:t>
            </a:r>
            <a:r>
              <a:rPr lang="ko-KR" altLang="en-US" dirty="0" err="1" smtClean="0"/>
              <a:t>금리관련된</a:t>
            </a:r>
            <a:r>
              <a:rPr lang="ko-KR" altLang="en-US" dirty="0" smtClean="0"/>
              <a:t> 건데요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금리가 낮아지면 사람들이 돈을 많이 빌리니까 시중에 돈이 많이 풀리게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국고채는</a:t>
            </a:r>
            <a:r>
              <a:rPr lang="ko-KR" altLang="en-US" dirty="0" smtClean="0"/>
              <a:t> 국가에서 발행한 채권이고 </a:t>
            </a:r>
            <a:r>
              <a:rPr lang="en-US" altLang="ko-KR" dirty="0" smtClean="0"/>
              <a:t>CD </a:t>
            </a:r>
            <a:r>
              <a:rPr lang="ko-KR" altLang="en-US" dirty="0" smtClean="0"/>
              <a:t>은행이 은행한테 </a:t>
            </a:r>
            <a:r>
              <a:rPr lang="ko-KR" altLang="en-US" dirty="0" err="1" smtClean="0"/>
              <a:t>빌려줄때</a:t>
            </a:r>
            <a:r>
              <a:rPr lang="ko-KR" altLang="en-US" dirty="0" smtClean="0"/>
              <a:t> 금리를 말하는 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계속 </a:t>
            </a:r>
            <a:r>
              <a:rPr lang="ko-KR" altLang="en-US" dirty="0" err="1" smtClean="0"/>
              <a:t>낮아지는게</a:t>
            </a:r>
            <a:r>
              <a:rPr lang="ko-KR" altLang="en-US" dirty="0" smtClean="0"/>
              <a:t> 보이죠</a:t>
            </a:r>
            <a:r>
              <a:rPr lang="en-US" altLang="ko-KR" dirty="0" smtClean="0"/>
              <a:t>~..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반면 외국인은 계속</a:t>
            </a:r>
            <a:r>
              <a:rPr lang="ko-KR" altLang="en-US" baseline="0" dirty="0" smtClean="0"/>
              <a:t> 우리나라에 점점 더 많이 투자하는 걸 볼 수 있죠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돈이 계속 돕니다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03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시간별</a:t>
            </a:r>
            <a:r>
              <a:rPr lang="ko-KR" altLang="en-US" dirty="0" smtClean="0"/>
              <a:t> 인구관련 지표입니다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인구는 </a:t>
            </a:r>
            <a:r>
              <a:rPr lang="ko-KR" altLang="en-US" dirty="0" err="1" smtClean="0"/>
              <a:t>줄고있는데</a:t>
            </a:r>
            <a:r>
              <a:rPr lang="ko-KR" altLang="en-US" dirty="0" smtClean="0"/>
              <a:t> 세대당 인구는 </a:t>
            </a:r>
            <a:r>
              <a:rPr lang="ko-KR" altLang="en-US" dirty="0" err="1" smtClean="0"/>
              <a:t>더줄고있죠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세대는 </a:t>
            </a:r>
            <a:r>
              <a:rPr lang="ko-KR" altLang="en-US" baseline="0" dirty="0" err="1" smtClean="0"/>
              <a:t>늘어나고있습니다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인구가 </a:t>
            </a:r>
            <a:r>
              <a:rPr lang="ko-KR" altLang="en-US" dirty="0" smtClean="0"/>
              <a:t>준다고 집이 덜 필요하다는 건 아니라는 거죠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심지어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년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월에는 인구가 반등했어요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집이 더 필요합니다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2E2054-3E42-49B5-846C-603B2057B0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3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1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2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8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57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5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36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2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4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50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15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F1EA7-C52F-4317-B3CC-E8254467FFB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2026-BC65-495C-BC98-C886A7E82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" y="90245"/>
            <a:ext cx="6845748" cy="6701246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927" y="-3555765"/>
            <a:ext cx="4197429" cy="13993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23" y="49674"/>
            <a:ext cx="6873836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92" y="73530"/>
            <a:ext cx="8808334" cy="6799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332296"/>
            <a:ext cx="2412410" cy="6525704"/>
          </a:xfrm>
          <a:prstGeom prst="rect">
            <a:avLst/>
          </a:prstGeom>
        </p:spPr>
      </p:pic>
      <p:pic>
        <p:nvPicPr>
          <p:cNvPr id="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4707" y="-3562017"/>
            <a:ext cx="4197429" cy="1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65" y="109769"/>
            <a:ext cx="3321937" cy="6418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" y="98194"/>
            <a:ext cx="6819772" cy="6759806"/>
          </a:xfrm>
          <a:prstGeom prst="rect">
            <a:avLst/>
          </a:prstGeom>
        </p:spPr>
      </p:pic>
      <p:pic>
        <p:nvPicPr>
          <p:cNvPr id="7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4707" y="-3562017"/>
            <a:ext cx="4197429" cy="139932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303882" y="845724"/>
            <a:ext cx="691012" cy="919097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BEBAD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강남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BEBAD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BEBAD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서초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BEBAD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BEBAD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용산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BEBAD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3478" y="1764821"/>
            <a:ext cx="1181040" cy="649830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0B1D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송파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80B1D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43332" y="2355796"/>
            <a:ext cx="1519212" cy="856916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성동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마포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광진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FFFB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동작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FFFFB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81999" y="4153924"/>
            <a:ext cx="2633082" cy="676761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영등포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강동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중구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</a:p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양천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종로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8DD3C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서대문구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8DD3C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63207" y="5338976"/>
            <a:ext cx="4357690" cy="672353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강서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동대문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성북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관악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은평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FB807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노원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구로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강북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중랑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금천</a:t>
            </a:r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rgbClr val="FB807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도봉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rgbClr val="FB807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58088" y="317919"/>
            <a:ext cx="1617770" cy="649830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(K-Means)</a:t>
            </a:r>
          </a:p>
        </p:txBody>
      </p:sp>
    </p:spTree>
    <p:extLst>
      <p:ext uri="{BB962C8B-B14F-4D97-AF65-F5344CB8AC3E}">
        <p14:creationId xmlns:p14="http://schemas.microsoft.com/office/powerpoint/2010/main" val="248090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3357" y="-3559312"/>
            <a:ext cx="4197429" cy="1399326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32685" y="212867"/>
            <a:ext cx="2598261" cy="3224454"/>
            <a:chOff x="2442857" y="2580804"/>
            <a:chExt cx="4972930" cy="6171429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857" y="2580804"/>
              <a:ext cx="4972930" cy="6171429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3630697" y="775688"/>
            <a:ext cx="2611885" cy="1330816"/>
            <a:chOff x="3630697" y="775688"/>
            <a:chExt cx="2611885" cy="1330816"/>
          </a:xfrm>
        </p:grpSpPr>
        <p:sp>
          <p:nvSpPr>
            <p:cNvPr id="108" name="모서리가 둥근 직사각형 107"/>
            <p:cNvSpPr/>
            <p:nvPr/>
          </p:nvSpPr>
          <p:spPr>
            <a:xfrm>
              <a:off x="4151391" y="775688"/>
              <a:ext cx="1560847" cy="500662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면적</a:t>
              </a:r>
              <a:r>
                <a:rPr lang="en-US" altLang="ko-KR" sz="2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&lt;30</a:t>
              </a:r>
              <a:endPara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3630697" y="1605842"/>
              <a:ext cx="1060689" cy="500662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건축년도</a:t>
              </a:r>
              <a:r>
                <a:rPr lang="en-US" altLang="ko-KR" sz="1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&lt;1990</a:t>
              </a:r>
              <a:endPara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5181893" y="1605842"/>
              <a:ext cx="1060689" cy="500662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층 </a:t>
              </a:r>
              <a:r>
                <a:rPr lang="en-US" altLang="ko-KR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&lt; 5</a:t>
              </a:r>
              <a:endPara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586603" y="212867"/>
            <a:ext cx="4597823" cy="3631497"/>
            <a:chOff x="1385720" y="844592"/>
            <a:chExt cx="4597823" cy="3631497"/>
          </a:xfrm>
        </p:grpSpPr>
        <p:grpSp>
          <p:nvGrpSpPr>
            <p:cNvPr id="65" name="그룹 64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70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66" name="그룹 65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69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67" name="그룹 66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68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grpSp>
        <p:nvGrpSpPr>
          <p:cNvPr id="71" name="그룹 70"/>
          <p:cNvGrpSpPr/>
          <p:nvPr/>
        </p:nvGrpSpPr>
        <p:grpSpPr>
          <a:xfrm>
            <a:off x="980606" y="1442501"/>
            <a:ext cx="4597823" cy="3631497"/>
            <a:chOff x="1385720" y="844592"/>
            <a:chExt cx="4597823" cy="3631497"/>
          </a:xfrm>
        </p:grpSpPr>
        <p:grpSp>
          <p:nvGrpSpPr>
            <p:cNvPr id="72" name="그룹 71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77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73" name="그룹 72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76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74" name="그룹 73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75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grpSp>
        <p:nvGrpSpPr>
          <p:cNvPr id="78" name="그룹 77"/>
          <p:cNvGrpSpPr/>
          <p:nvPr/>
        </p:nvGrpSpPr>
        <p:grpSpPr>
          <a:xfrm>
            <a:off x="4082516" y="1442501"/>
            <a:ext cx="4597823" cy="3631497"/>
            <a:chOff x="1385720" y="844592"/>
            <a:chExt cx="4597823" cy="3631497"/>
          </a:xfrm>
        </p:grpSpPr>
        <p:grpSp>
          <p:nvGrpSpPr>
            <p:cNvPr id="79" name="그룹 78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84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83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81" name="그룹 80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8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grpSp>
        <p:nvGrpSpPr>
          <p:cNvPr id="85" name="그룹 84"/>
          <p:cNvGrpSpPr/>
          <p:nvPr/>
        </p:nvGrpSpPr>
        <p:grpSpPr>
          <a:xfrm>
            <a:off x="106101" y="2643433"/>
            <a:ext cx="4597823" cy="3631497"/>
            <a:chOff x="1385720" y="844592"/>
            <a:chExt cx="4597823" cy="3631497"/>
          </a:xfrm>
        </p:grpSpPr>
        <p:grpSp>
          <p:nvGrpSpPr>
            <p:cNvPr id="86" name="그룹 85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91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87" name="그룹 86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90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88" name="그룹 87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89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grpSp>
        <p:nvGrpSpPr>
          <p:cNvPr id="92" name="그룹 91"/>
          <p:cNvGrpSpPr/>
          <p:nvPr/>
        </p:nvGrpSpPr>
        <p:grpSpPr>
          <a:xfrm>
            <a:off x="2586603" y="2658682"/>
            <a:ext cx="4597823" cy="3631497"/>
            <a:chOff x="1385720" y="844592"/>
            <a:chExt cx="4597823" cy="3631497"/>
          </a:xfrm>
        </p:grpSpPr>
        <p:grpSp>
          <p:nvGrpSpPr>
            <p:cNvPr id="93" name="그룹 92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98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94" name="그룹 93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97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95" name="그룹 94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96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grpSp>
        <p:nvGrpSpPr>
          <p:cNvPr id="99" name="그룹 98"/>
          <p:cNvGrpSpPr/>
          <p:nvPr/>
        </p:nvGrpSpPr>
        <p:grpSpPr>
          <a:xfrm>
            <a:off x="5415303" y="2636706"/>
            <a:ext cx="4597823" cy="3631497"/>
            <a:chOff x="1385720" y="844592"/>
            <a:chExt cx="4597823" cy="3631497"/>
          </a:xfrm>
        </p:grpSpPr>
        <p:grpSp>
          <p:nvGrpSpPr>
            <p:cNvPr id="100" name="그룹 99"/>
            <p:cNvGrpSpPr/>
            <p:nvPr/>
          </p:nvGrpSpPr>
          <p:grpSpPr>
            <a:xfrm>
              <a:off x="2425513" y="844592"/>
              <a:ext cx="2598261" cy="3224454"/>
              <a:chOff x="2442857" y="2580804"/>
              <a:chExt cx="4972930" cy="6171429"/>
            </a:xfrm>
          </p:grpSpPr>
          <p:pic>
            <p:nvPicPr>
              <p:cNvPr id="105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101" name="그룹 100"/>
            <p:cNvGrpSpPr/>
            <p:nvPr/>
          </p:nvGrpSpPr>
          <p:grpSpPr>
            <a:xfrm>
              <a:off x="1385720" y="1251635"/>
              <a:ext cx="2598261" cy="3224454"/>
              <a:chOff x="2442857" y="2580804"/>
              <a:chExt cx="4972930" cy="6171429"/>
            </a:xfrm>
          </p:grpSpPr>
          <p:pic>
            <p:nvPicPr>
              <p:cNvPr id="104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3385282" y="1251635"/>
              <a:ext cx="2598261" cy="3224454"/>
              <a:chOff x="2442857" y="2580804"/>
              <a:chExt cx="4972930" cy="6171429"/>
            </a:xfrm>
          </p:grpSpPr>
          <p:pic>
            <p:nvPicPr>
              <p:cNvPr id="103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2857" y="2580804"/>
                <a:ext cx="4972930" cy="6171429"/>
              </a:xfrm>
              <a:prstGeom prst="rect">
                <a:avLst/>
              </a:prstGeom>
            </p:spPr>
          </p:pic>
        </p:grpSp>
      </p:grpSp>
      <p:sp>
        <p:nvSpPr>
          <p:cNvPr id="111" name="모서리가 둥근 직사각형 110"/>
          <p:cNvSpPr/>
          <p:nvPr/>
        </p:nvSpPr>
        <p:spPr>
          <a:xfrm>
            <a:off x="2020399" y="2835211"/>
            <a:ext cx="5495529" cy="1929412"/>
          </a:xfrm>
          <a:prstGeom prst="roundRect">
            <a:avLst/>
          </a:prstGeom>
          <a:solidFill>
            <a:srgbClr val="78C6BF"/>
          </a:solidFill>
          <a:ln w="127000">
            <a:solidFill>
              <a:srgbClr val="4A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랜덤포레스트</a:t>
            </a:r>
            <a:endParaRPr lang="en-US" altLang="ko-KR" sz="44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4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Random Forest</a:t>
            </a:r>
            <a:endParaRPr lang="en-US" altLang="ko-KR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67071" y="376189"/>
            <a:ext cx="2546377" cy="649830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모델에대한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자세한 설명은 </a:t>
            </a:r>
            <a:r>
              <a:rPr lang="ko-KR" altLang="en-US" sz="2000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블로그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참조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58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55" y="245426"/>
            <a:ext cx="6355580" cy="1377370"/>
          </a:xfrm>
          <a:prstGeom prst="rect">
            <a:avLst/>
          </a:prstGeom>
        </p:spPr>
      </p:pic>
      <p:pic>
        <p:nvPicPr>
          <p:cNvPr id="3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3660" y="-3574552"/>
            <a:ext cx="4197429" cy="13993266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8461760" y="2519111"/>
            <a:ext cx="1458980" cy="1836420"/>
            <a:chOff x="5511702" y="2612698"/>
            <a:chExt cx="4885123" cy="6171429"/>
          </a:xfrm>
        </p:grpSpPr>
        <p:pic>
          <p:nvPicPr>
            <p:cNvPr id="58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 flipH="1">
            <a:off x="310405" y="2183525"/>
            <a:ext cx="1358769" cy="2507592"/>
            <a:chOff x="1278026" y="2612698"/>
            <a:chExt cx="3344062" cy="6171429"/>
          </a:xfrm>
        </p:grpSpPr>
        <p:pic>
          <p:nvPicPr>
            <p:cNvPr id="5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026" y="2612698"/>
              <a:ext cx="3344062" cy="6171429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8461760" y="801279"/>
            <a:ext cx="1545229" cy="1664492"/>
            <a:chOff x="4971294" y="694453"/>
            <a:chExt cx="5314420" cy="5724594"/>
          </a:xfrm>
        </p:grpSpPr>
        <p:pic>
          <p:nvPicPr>
            <p:cNvPr id="11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294" y="694453"/>
              <a:ext cx="5314420" cy="5724594"/>
            </a:xfrm>
            <a:prstGeom prst="rect">
              <a:avLst/>
            </a:prstGeom>
          </p:spPr>
        </p:pic>
      </p:grpSp>
      <p:grpSp>
        <p:nvGrpSpPr>
          <p:cNvPr id="116" name="그룹 115"/>
          <p:cNvGrpSpPr/>
          <p:nvPr/>
        </p:nvGrpSpPr>
        <p:grpSpPr>
          <a:xfrm>
            <a:off x="7060180" y="2519111"/>
            <a:ext cx="1458980" cy="1836420"/>
            <a:chOff x="5511702" y="2612698"/>
            <a:chExt cx="4885123" cy="6171429"/>
          </a:xfrm>
        </p:grpSpPr>
        <p:pic>
          <p:nvPicPr>
            <p:cNvPr id="11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38" name="그룹 137"/>
          <p:cNvGrpSpPr/>
          <p:nvPr/>
        </p:nvGrpSpPr>
        <p:grpSpPr>
          <a:xfrm>
            <a:off x="7787640" y="4462211"/>
            <a:ext cx="1458980" cy="1836420"/>
            <a:chOff x="5511702" y="2612698"/>
            <a:chExt cx="4885123" cy="6171429"/>
          </a:xfrm>
        </p:grpSpPr>
        <p:pic>
          <p:nvPicPr>
            <p:cNvPr id="139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7060180" y="4462211"/>
            <a:ext cx="1458980" cy="1836420"/>
            <a:chOff x="5511702" y="2612698"/>
            <a:chExt cx="4885123" cy="6171429"/>
          </a:xfrm>
        </p:grpSpPr>
        <p:pic>
          <p:nvPicPr>
            <p:cNvPr id="141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44" name="그룹 143"/>
          <p:cNvGrpSpPr/>
          <p:nvPr/>
        </p:nvGrpSpPr>
        <p:grpSpPr>
          <a:xfrm>
            <a:off x="7814560" y="801279"/>
            <a:ext cx="1545229" cy="1664492"/>
            <a:chOff x="4971294" y="694453"/>
            <a:chExt cx="5314420" cy="5724594"/>
          </a:xfrm>
        </p:grpSpPr>
        <p:pic>
          <p:nvPicPr>
            <p:cNvPr id="145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294" y="694453"/>
              <a:ext cx="5314420" cy="5724594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7060180" y="801279"/>
            <a:ext cx="1545229" cy="1664492"/>
            <a:chOff x="4971294" y="694453"/>
            <a:chExt cx="5314420" cy="5724594"/>
          </a:xfrm>
        </p:grpSpPr>
        <p:pic>
          <p:nvPicPr>
            <p:cNvPr id="147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294" y="694453"/>
              <a:ext cx="5314420" cy="5724594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6355580" y="790550"/>
            <a:ext cx="1545229" cy="1664492"/>
            <a:chOff x="4971294" y="694453"/>
            <a:chExt cx="5314420" cy="5724594"/>
          </a:xfrm>
        </p:grpSpPr>
        <p:pic>
          <p:nvPicPr>
            <p:cNvPr id="149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294" y="694453"/>
              <a:ext cx="5314420" cy="5724594"/>
            </a:xfrm>
            <a:prstGeom prst="rect">
              <a:avLst/>
            </a:prstGeom>
          </p:spPr>
        </p:pic>
      </p:grpSp>
      <p:grpSp>
        <p:nvGrpSpPr>
          <p:cNvPr id="136" name="그룹 135"/>
          <p:cNvGrpSpPr/>
          <p:nvPr/>
        </p:nvGrpSpPr>
        <p:grpSpPr>
          <a:xfrm>
            <a:off x="8461760" y="4462211"/>
            <a:ext cx="1458980" cy="1836420"/>
            <a:chOff x="5511702" y="2612698"/>
            <a:chExt cx="4885123" cy="6171429"/>
          </a:xfrm>
        </p:grpSpPr>
        <p:pic>
          <p:nvPicPr>
            <p:cNvPr id="137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42" name="그룹 141"/>
          <p:cNvGrpSpPr/>
          <p:nvPr/>
        </p:nvGrpSpPr>
        <p:grpSpPr>
          <a:xfrm>
            <a:off x="6355580" y="4462211"/>
            <a:ext cx="1458980" cy="1836420"/>
            <a:chOff x="5511702" y="2612698"/>
            <a:chExt cx="4885123" cy="6171429"/>
          </a:xfrm>
        </p:grpSpPr>
        <p:pic>
          <p:nvPicPr>
            <p:cNvPr id="143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18" name="그룹 117"/>
          <p:cNvGrpSpPr/>
          <p:nvPr/>
        </p:nvGrpSpPr>
        <p:grpSpPr>
          <a:xfrm>
            <a:off x="6355580" y="2519111"/>
            <a:ext cx="1458980" cy="1836420"/>
            <a:chOff x="5511702" y="2612698"/>
            <a:chExt cx="4885123" cy="6171429"/>
          </a:xfrm>
        </p:grpSpPr>
        <p:pic>
          <p:nvPicPr>
            <p:cNvPr id="119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7787640" y="2519111"/>
            <a:ext cx="1458980" cy="1836420"/>
            <a:chOff x="5511702" y="2612698"/>
            <a:chExt cx="4885123" cy="6171429"/>
          </a:xfrm>
        </p:grpSpPr>
        <p:pic>
          <p:nvPicPr>
            <p:cNvPr id="115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1702" y="2612698"/>
              <a:ext cx="4885123" cy="6171429"/>
            </a:xfrm>
            <a:prstGeom prst="rect">
              <a:avLst/>
            </a:prstGeom>
          </p:spPr>
        </p:pic>
      </p:grpSp>
      <p:sp>
        <p:nvSpPr>
          <p:cNvPr id="150" name="직사각형 149"/>
          <p:cNvSpPr/>
          <p:nvPr/>
        </p:nvSpPr>
        <p:spPr>
          <a:xfrm>
            <a:off x="2523026" y="3819210"/>
            <a:ext cx="2789903" cy="1561211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ln w="3175">
                  <a:solidFill>
                    <a:schemeClr val="tx1"/>
                  </a:solidFill>
                </a:ln>
                <a:solidFill>
                  <a:srgbClr val="CDEAE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틀린점수를</a:t>
            </a:r>
            <a:endParaRPr lang="en-US" altLang="ko-KR" sz="3200" dirty="0">
              <a:ln w="3175">
                <a:solidFill>
                  <a:schemeClr val="tx1"/>
                </a:solidFill>
              </a:ln>
              <a:solidFill>
                <a:srgbClr val="CDEAE7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en-US" altLang="ko-KR" sz="5400" dirty="0" smtClean="0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sz="3200" dirty="0" smtClean="0">
                <a:ln w="3175">
                  <a:solidFill>
                    <a:schemeClr val="tx1"/>
                  </a:solidFill>
                </a:ln>
                <a:solidFill>
                  <a:srgbClr val="CDEAE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</a:t>
            </a:r>
            <a:r>
              <a:rPr lang="en-US" altLang="ko-KR" sz="3200" dirty="0" smtClean="0">
                <a:ln w="3175">
                  <a:solidFill>
                    <a:schemeClr val="tx1"/>
                  </a:solidFill>
                </a:ln>
                <a:solidFill>
                  <a:srgbClr val="CDEAE7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7071" y="376189"/>
            <a:ext cx="2546377" cy="649830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모델에대한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자세한 설명은 </a:t>
            </a:r>
            <a:r>
              <a:rPr lang="ko-KR" altLang="en-US" sz="2000" dirty="0" err="1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블로그</a:t>
            </a:r>
            <a:r>
              <a:rPr lang="ko-KR" altLang="en-US" sz="2000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참조</a:t>
            </a:r>
            <a:endParaRPr lang="en-US" altLang="ko-KR" sz="2000" dirty="0" smtClean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5586 0.1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9" y="8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2662 L -0.35586 0.18912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9" y="8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2662 L -0.35586 0.189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9" y="81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2662 L -0.35586 0.18912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9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-0.3418 0.103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96" y="5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6.2963E-6 L -0.03633 0.14999 L -0.08503 0.19212 L -0.21693 0.40786 L -0.40938 0.32777 L -0.39505 0.15648 L -0.39375 0.15092 " pathEditMode="relative" ptsTypes="AAAAAAA">
                                      <p:cBhvr>
                                        <p:cTn id="18" dur="4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3.95833E-6 4.81481E-6 C -0.00234 -0.00278 -0.00456 -0.00579 -0.0069 -0.00787 C -0.00781 -0.00857 -0.00859 -0.00949 -0.00937 -0.01019 C -0.01393 -0.01366 -0.0082 -0.00718 -0.01628 -0.01574 C -0.01732 -0.01667 -0.01836 -0.01806 -0.0194 -0.01899 C -0.02057 -0.01991 -0.02201 -0.02037 -0.02318 -0.0213 C -0.02409 -0.02176 -0.02487 -0.02292 -0.02565 -0.02338 C -0.02982 -0.02616 -0.02969 -0.02477 -0.0332 -0.02778 C -0.03424 -0.02894 -0.03529 -0.0301 -0.03633 -0.03125 C -0.04362 -0.0382 -0.0388 -0.03334 -0.0444 -0.03797 C -0.04531 -0.03866 -0.04609 -0.03959 -0.04687 -0.04005 C -0.04831 -0.04098 -0.04987 -0.04144 -0.0513 -0.04237 C -0.05404 -0.04422 -0.05677 -0.04653 -0.05937 -0.04908 C -0.0638 -0.05301 -0.06406 -0.05463 -0.06875 -0.05787 C -0.07018 -0.0588 -0.07174 -0.05926 -0.07318 -0.06019 C -0.07695 -0.0625 -0.08073 -0.06528 -0.08437 -0.06783 C -0.08542 -0.06852 -0.08659 -0.06922 -0.0875 -0.07014 C -0.09023 -0.07246 -0.09635 -0.07824 -0.09948 -0.0801 C -0.10039 -0.08079 -0.10156 -0.08079 -0.1026 -0.08125 C -0.1082 -0.08403 -0.10443 -0.08264 -0.10937 -0.08565 C -0.11081 -0.08658 -0.11237 -0.08704 -0.1138 -0.08797 C -0.1151 -0.08866 -0.11628 -0.08959 -0.11758 -0.09005 C -0.11901 -0.09074 -0.12044 -0.09074 -0.12187 -0.09121 C -0.12865 -0.09375 -0.12396 -0.09283 -0.13073 -0.09676 C -0.13229 -0.09769 -0.13398 -0.09815 -0.13568 -0.09908 C -0.13724 -0.1 -0.13854 -0.10139 -0.1401 -0.10232 C -0.14271 -0.10394 -0.14544 -0.1051 -0.14818 -0.10672 C -0.15065 -0.10834 -0.15312 -0.11065 -0.15573 -0.11227 C -0.1569 -0.1132 -0.1582 -0.11366 -0.15937 -0.11459 C -0.16094 -0.11551 -0.16237 -0.11667 -0.1638 -0.11783 C -0.16458 -0.11852 -0.16536 -0.11945 -0.16628 -0.12014 C -0.16875 -0.12176 -0.17135 -0.12269 -0.17383 -0.12454 C -0.17604 -0.12639 -0.17826 -0.12848 -0.1806 -0.1301 C -0.18203 -0.13102 -0.18359 -0.13149 -0.18503 -0.13241 C -0.18659 -0.13334 -0.18789 -0.13473 -0.18945 -0.13565 C -0.19336 -0.1382 -0.19753 -0.13912 -0.2013 -0.14237 C -0.20247 -0.14352 -0.20378 -0.14468 -0.20508 -0.14561 C -0.20651 -0.14653 -0.20794 -0.14699 -0.20937 -0.14792 C -0.21094 -0.14885 -0.21224 -0.15024 -0.2138 -0.15116 C -0.21497 -0.15209 -0.21628 -0.15255 -0.21758 -0.15348 C -0.22487 -0.15949 -0.23242 -0.16528 -0.23945 -0.17223 C -0.24089 -0.17385 -0.24232 -0.17547 -0.24375 -0.17686 C -0.24505 -0.17801 -0.24635 -0.17894 -0.24753 -0.1801 C -0.25156 -0.18403 -0.25547 -0.18843 -0.25937 -0.19237 C -0.26211 -0.19514 -0.26497 -0.19653 -0.26758 -0.2 C -0.27005 -0.20371 -0.27214 -0.20834 -0.27435 -0.21227 L -0.2763 -0.21574 C -0.27604 -0.21713 -0.27591 -0.21875 -0.27565 -0.22014 C -0.27552 -0.2213 -0.27565 -0.22315 -0.275 -0.22338 C -0.27318 -0.22408 -0.27122 -0.22246 -0.2694 -0.22223 C -0.26107 -0.22176 -0.25273 -0.22153 -0.2444 -0.2213 C -0.24076 -0.22014 -0.23516 -0.21713 -0.23125 -0.22014 C -0.23073 -0.22061 -0.23164 -0.22246 -0.2319 -0.22338 C -0.23229 -0.225 -0.23268 -0.22662 -0.2332 -0.22778 C -0.23385 -0.22987 -0.2349 -0.23149 -0.23568 -0.23334 C -0.2362 -0.23473 -0.23633 -0.23658 -0.23685 -0.23797 C -0.23763 -0.23959 -0.23867 -0.24074 -0.23945 -0.24237 C -0.24036 -0.24445 -0.24089 -0.24723 -0.24193 -0.24908 C -0.24258 -0.25 -0.24323 -0.25116 -0.24375 -0.25232 C -0.24466 -0.2544 -0.24544 -0.25672 -0.24622 -0.25903 C -0.24792 -0.26343 -0.24896 -0.26667 -0.25195 -0.27014 C -0.25312 -0.27153 -0.25417 -0.27362 -0.2556 -0.27454 C -0.25937 -0.27686 -0.25638 -0.27524 -0.2625 -0.27686 C -0.2638 -0.27709 -0.26497 -0.27755 -0.26628 -0.27778 C -0.27253 -0.27709 -0.27878 -0.27709 -0.28503 -0.2757 C -0.28685 -0.27524 -0.28841 -0.27338 -0.28997 -0.27223 C -0.29062 -0.27199 -0.29128 -0.27176 -0.29193 -0.2713 C -0.29258 -0.27061 -0.2931 -0.26968 -0.29375 -0.26899 C -0.29792 -0.26482 -0.29466 -0.26829 -0.29818 -0.26574 C -0.29896 -0.26505 -0.29974 -0.26412 -0.30065 -0.26343 C -0.3013 -0.26297 -0.30195 -0.26274 -0.30247 -0.26227 C -0.30833 -0.25764 -0.30417 -0.25996 -0.30872 -0.25787 C -0.30937 -0.25672 -0.3099 -0.25556 -0.31068 -0.25463 C -0.31224 -0.25255 -0.31458 -0.25162 -0.31628 -0.25 C -0.31693 -0.24954 -0.31745 -0.24838 -0.3181 -0.24792 C -0.31875 -0.24746 -0.3194 -0.24723 -0.32005 -0.24676 C -0.3237 -0.24399 -0.32174 -0.24445 -0.3263 -0.24237 C -0.32799 -0.24167 -0.32956 -0.24005 -0.33125 -0.24005 L -0.35182 -0.24005 L -0.3513 -0.24237 " pathEditMode="relative" ptsTypes="AAAAAAAAAAAAAAAAAAAAAAAAAAAAAAAAAAAAAAAAAAAAAAAAAAAAAAAAAAAAAAAAAAAAAAAAAAAAAAAAA">
                                      <p:cBhvr>
                                        <p:cTn id="20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5.55556E-6 L -1.25E-6 5.55556E-6 C -0.00169 -0.00231 -0.00325 -0.00486 -0.00508 -0.00671 C -0.01224 -0.01481 -0.00755 -0.00833 -0.0138 -0.01342 C -0.01497 -0.01435 -0.01588 -0.01574 -0.01693 -0.01666 C -0.01862 -0.01828 -0.02044 -0.01944 -0.022 -0.02129 C -0.02252 -0.02199 -0.02318 -0.02291 -0.02383 -0.02337 C -0.02461 -0.02407 -0.02552 -0.02407 -0.0263 -0.02453 C -0.02695 -0.02523 -0.02747 -0.02615 -0.02825 -0.02685 C -0.02943 -0.02777 -0.03086 -0.02777 -0.0319 -0.02893 C -0.03633 -0.03402 -0.03086 -0.028 -0.03698 -0.03333 C -0.03763 -0.03402 -0.03828 -0.03495 -0.0388 -0.03564 C -0.04023 -0.03726 -0.0418 -0.03958 -0.04323 -0.0412 C -0.04401 -0.04189 -0.04492 -0.04259 -0.0457 -0.04351 C -0.047 -0.04467 -0.04818 -0.04675 -0.04948 -0.04791 C -0.05078 -0.04884 -0.05208 -0.04976 -0.05325 -0.05115 C -0.05469 -0.053 -0.05547 -0.05601 -0.05703 -0.05787 C -0.0595 -0.06087 -0.0612 -0.06249 -0.06328 -0.06782 C -0.06497 -0.07245 -0.0638 -0.0706 -0.06693 -0.07337 C -0.07161 -0.08425 -0.06601 -0.07245 -0.07135 -0.08009 C -0.07279 -0.08194 -0.0737 -0.08472 -0.07513 -0.0868 C -0.07591 -0.08773 -0.07682 -0.08888 -0.0776 -0.09004 C -0.0793 -0.09212 -0.08047 -0.09305 -0.08203 -0.0956 C -0.08333 -0.09768 -0.0845 -0.09999 -0.08568 -0.10231 C -0.08659 -0.1037 -0.08724 -0.10555 -0.08828 -0.10671 C -0.08984 -0.10856 -0.09284 -0.11203 -0.09453 -0.11435 C -0.09518 -0.1155 -0.0957 -0.11666 -0.09635 -0.11782 C -0.09713 -0.11898 -0.09818 -0.1199 -0.09883 -0.12106 C -0.09935 -0.12199 -0.09961 -0.12337 -0.10013 -0.12453 C -0.10156 -0.12754 -0.10208 -0.12777 -0.10391 -0.13009 C -0.1043 -0.13101 -0.10456 -0.1324 -0.10508 -0.13333 C -0.10885 -0.14004 -0.10625 -0.13379 -0.1095 -0.13888 C -0.11081 -0.14097 -0.11198 -0.14328 -0.11328 -0.1456 C -0.11393 -0.14652 -0.11445 -0.14791 -0.1151 -0.14884 L -0.11888 -0.15324 C -0.11953 -0.15393 -0.12005 -0.15486 -0.1207 -0.15555 C -0.12161 -0.15624 -0.12252 -0.15694 -0.12331 -0.15763 C -0.12474 -0.15949 -0.12604 -0.16157 -0.1276 -0.16319 C -0.12825 -0.16388 -0.12891 -0.16388 -0.12956 -0.16435 C -0.13086 -0.16574 -0.1332 -0.16874 -0.1332 -0.16874 C -0.13346 -0.1699 -0.13346 -0.17129 -0.13385 -0.17222 C -0.13607 -0.17592 -0.13711 -0.17638 -0.13945 -0.17777 L -0.14141 -0.17662 L -0.14258 -0.1787 " pathEditMode="relative" ptsTypes="AAAAAAAAAAAAAAAAAAAAAAAAAAAAAAAAAAAAAAAAAAAA">
                                      <p:cBhvr>
                                        <p:cTn id="22" dur="7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3357" y="-3559312"/>
            <a:ext cx="4197429" cy="1399326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11645" y="2788717"/>
            <a:ext cx="9261996" cy="1297208"/>
            <a:chOff x="511187" y="2670518"/>
            <a:chExt cx="9261996" cy="1297208"/>
          </a:xfrm>
        </p:grpSpPr>
        <p:sp>
          <p:nvSpPr>
            <p:cNvPr id="2" name="직사각형 1"/>
            <p:cNvSpPr/>
            <p:nvPr/>
          </p:nvSpPr>
          <p:spPr>
            <a:xfrm>
              <a:off x="511187" y="2670518"/>
              <a:ext cx="9261996" cy="1297208"/>
            </a:xfrm>
            <a:prstGeom prst="rect">
              <a:avLst/>
            </a:prstGeom>
            <a:solidFill>
              <a:srgbClr val="98D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058741" y="2803837"/>
              <a:ext cx="4166887" cy="1030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전체 데이터</a:t>
              </a:r>
              <a:endParaRPr lang="ko-KR" altLang="en-US" sz="5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1645" y="2788717"/>
            <a:ext cx="9273571" cy="1297208"/>
            <a:chOff x="492594" y="587535"/>
            <a:chExt cx="9273571" cy="1297208"/>
          </a:xfrm>
        </p:grpSpPr>
        <p:grpSp>
          <p:nvGrpSpPr>
            <p:cNvPr id="27" name="그룹 26"/>
            <p:cNvGrpSpPr/>
            <p:nvPr/>
          </p:nvGrpSpPr>
          <p:grpSpPr>
            <a:xfrm>
              <a:off x="492594" y="587535"/>
              <a:ext cx="9261996" cy="1297208"/>
              <a:chOff x="397243" y="2050427"/>
              <a:chExt cx="9261996" cy="1297208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7392692" y="2050427"/>
                <a:ext cx="2266547" cy="1297208"/>
              </a:xfrm>
              <a:prstGeom prst="rect">
                <a:avLst/>
              </a:prstGeom>
              <a:solidFill>
                <a:srgbClr val="2F73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97243" y="2050427"/>
                <a:ext cx="6995449" cy="1297208"/>
              </a:xfrm>
              <a:prstGeom prst="rect">
                <a:avLst/>
              </a:prstGeom>
              <a:solidFill>
                <a:srgbClr val="98D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1588756" y="703658"/>
              <a:ext cx="4166887" cy="1030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훈련 데이터</a:t>
              </a:r>
              <a:endParaRPr lang="ko-KR" altLang="en-US" sz="5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460979" y="703658"/>
              <a:ext cx="2305186" cy="1030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4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테스트</a:t>
              </a:r>
              <a:endParaRPr lang="ko-KR" altLang="en-US" sz="5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11645" y="2788717"/>
            <a:ext cx="6995449" cy="1297208"/>
            <a:chOff x="504169" y="628213"/>
            <a:chExt cx="6995449" cy="1297208"/>
          </a:xfrm>
        </p:grpSpPr>
        <p:sp>
          <p:nvSpPr>
            <p:cNvPr id="33" name="직사각형 32"/>
            <p:cNvSpPr/>
            <p:nvPr/>
          </p:nvSpPr>
          <p:spPr>
            <a:xfrm>
              <a:off x="504169" y="628213"/>
              <a:ext cx="6995449" cy="1297208"/>
            </a:xfrm>
            <a:prstGeom prst="rect">
              <a:avLst/>
            </a:prstGeom>
            <a:solidFill>
              <a:srgbClr val="98D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88162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999068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758948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569854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08268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119174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879054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689960" y="628213"/>
              <a:ext cx="222688" cy="1297208"/>
            </a:xfrm>
            <a:prstGeom prst="rect">
              <a:avLst/>
            </a:prstGeom>
            <a:solidFill>
              <a:srgbClr val="3DBC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16632" y="937127"/>
            <a:ext cx="3036725" cy="1784930"/>
            <a:chOff x="6016632" y="937127"/>
            <a:chExt cx="3036725" cy="1784930"/>
          </a:xfrm>
        </p:grpSpPr>
        <p:sp>
          <p:nvSpPr>
            <p:cNvPr id="42" name="아래쪽 화살표 41"/>
            <p:cNvSpPr/>
            <p:nvPr/>
          </p:nvSpPr>
          <p:spPr>
            <a:xfrm>
              <a:off x="7014258" y="1967696"/>
              <a:ext cx="815312" cy="754361"/>
            </a:xfrm>
            <a:prstGeom prst="downArrow">
              <a:avLst>
                <a:gd name="adj1" fmla="val 28666"/>
                <a:gd name="adj2" fmla="val 45472"/>
              </a:avLst>
            </a:prstGeom>
            <a:solidFill>
              <a:srgbClr val="98D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016632" y="937127"/>
              <a:ext cx="3036725" cy="1030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smtClean="0">
                  <a:solidFill>
                    <a:srgbClr val="3DBCB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2021</a:t>
              </a:r>
              <a:r>
                <a:rPr lang="ko-KR" altLang="en-US" sz="5400" dirty="0" smtClean="0">
                  <a:solidFill>
                    <a:srgbClr val="3DBCB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</a:t>
              </a:r>
              <a:endParaRPr lang="ko-KR" altLang="en-US" sz="5400" dirty="0">
                <a:solidFill>
                  <a:srgbClr val="3DBCB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9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573" y="-3560773"/>
            <a:ext cx="4197429" cy="13993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18" y="14958"/>
            <a:ext cx="2635385" cy="337837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28" y="14958"/>
            <a:ext cx="2635385" cy="338472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23" y="14958"/>
            <a:ext cx="2635385" cy="33974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18" y="3473276"/>
            <a:ext cx="2667137" cy="33656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1" y="3492327"/>
            <a:ext cx="2667137" cy="33656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84" y="3492326"/>
            <a:ext cx="2667137" cy="336567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671094" y="2534574"/>
            <a:ext cx="6986464" cy="1717516"/>
            <a:chOff x="2021536" y="-1851951"/>
            <a:chExt cx="6986464" cy="1717516"/>
          </a:xfrm>
        </p:grpSpPr>
        <p:sp>
          <p:nvSpPr>
            <p:cNvPr id="2" name="직사각형 1"/>
            <p:cNvSpPr/>
            <p:nvPr/>
          </p:nvSpPr>
          <p:spPr>
            <a:xfrm>
              <a:off x="2021536" y="-1851950"/>
              <a:ext cx="6986464" cy="171751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6000" dirty="0" smtClean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Light GBM</a:t>
              </a:r>
              <a:endParaRPr lang="ko-KR" altLang="en-US" sz="60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318188" y="-1851951"/>
              <a:ext cx="1294900" cy="1717516"/>
              <a:chOff x="5573692" y="955102"/>
              <a:chExt cx="4712023" cy="6171429"/>
            </a:xfrm>
          </p:grpSpPr>
          <p:pic>
            <p:nvPicPr>
              <p:cNvPr id="11" name="Object 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573692" y="955102"/>
                <a:ext cx="4712023" cy="6171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58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3" y="1403978"/>
            <a:ext cx="9653287" cy="4783011"/>
          </a:xfrm>
          <a:prstGeom prst="rect">
            <a:avLst/>
          </a:prstGeom>
        </p:spPr>
      </p:pic>
      <p:pic>
        <p:nvPicPr>
          <p:cNvPr id="7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4573" y="-3560773"/>
            <a:ext cx="4197429" cy="13993266"/>
          </a:xfrm>
          <a:prstGeom prst="rect">
            <a:avLst/>
          </a:prstGeom>
        </p:spPr>
      </p:pic>
      <p:grpSp>
        <p:nvGrpSpPr>
          <p:cNvPr id="8" name="그룹 1001"/>
          <p:cNvGrpSpPr/>
          <p:nvPr/>
        </p:nvGrpSpPr>
        <p:grpSpPr>
          <a:xfrm>
            <a:off x="6717272" y="2912901"/>
            <a:ext cx="3097837" cy="3062986"/>
            <a:chOff x="4099106" y="-122449"/>
            <a:chExt cx="6171429" cy="6102000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9106" y="-122449"/>
              <a:ext cx="6171429" cy="6102000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 flipH="1">
            <a:off x="2700041" y="3456368"/>
            <a:ext cx="1610464" cy="2546189"/>
            <a:chOff x="5908163" y="1108163"/>
            <a:chExt cx="3903429" cy="6171429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8163" y="1108163"/>
              <a:ext cx="3903429" cy="617142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1664386" y="3427790"/>
            <a:ext cx="1537524" cy="2551907"/>
            <a:chOff x="428571" y="1353061"/>
            <a:chExt cx="3718286" cy="6171429"/>
          </a:xfrm>
        </p:grpSpPr>
        <p:pic>
          <p:nvPicPr>
            <p:cNvPr id="13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571" y="1353061"/>
              <a:ext cx="3718286" cy="617142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5352752" y="2182248"/>
            <a:ext cx="1983427" cy="710953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빨간 선</a:t>
            </a:r>
            <a:endParaRPr lang="en-US" altLang="ko-KR" sz="20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오차가 </a:t>
            </a:r>
            <a:r>
              <a:rPr lang="en-US" altLang="ko-KR" sz="20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ko-KR" altLang="en-US" sz="20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인지점</a:t>
            </a:r>
            <a:endParaRPr lang="ko-KR" altLang="en-US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88413" y="347170"/>
            <a:ext cx="4447766" cy="103710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smtClean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오차의 분포</a:t>
            </a:r>
            <a:endParaRPr lang="ko-KR" altLang="en-US" sz="6000" dirty="0">
              <a:solidFill>
                <a:schemeClr val="tx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4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91" y="0"/>
            <a:ext cx="7411715" cy="6858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4573" y="-3560773"/>
            <a:ext cx="4197429" cy="139932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411" y="1291543"/>
            <a:ext cx="2734280" cy="89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ln w="0">
                  <a:solidFill>
                    <a:schemeClr val="tx1"/>
                  </a:solidFill>
                </a:ln>
                <a:solidFill>
                  <a:srgbClr val="8989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블루존</a:t>
            </a:r>
            <a:endParaRPr lang="ko-KR" altLang="en-US" sz="4000" dirty="0">
              <a:ln w="0">
                <a:solidFill>
                  <a:schemeClr val="tx1"/>
                </a:solidFill>
              </a:ln>
              <a:solidFill>
                <a:srgbClr val="8989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04748" y="4365585"/>
            <a:ext cx="2734280" cy="89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ln w="0">
                  <a:solidFill>
                    <a:schemeClr val="tx1"/>
                  </a:solidFill>
                </a:ln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탈세의심존</a:t>
            </a:r>
            <a:endParaRPr lang="ko-KR" altLang="en-US" sz="4000" dirty="0">
              <a:ln w="0">
                <a:solidFill>
                  <a:schemeClr val="tx1"/>
                </a:solidFill>
              </a:ln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70468" y="1873170"/>
            <a:ext cx="2734280" cy="891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사기주의존</a:t>
            </a:r>
            <a:endParaRPr lang="ko-KR" altLang="en-US" sz="4000" dirty="0">
              <a:ln w="0"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89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4573" y="-3560773"/>
            <a:ext cx="4197429" cy="1399326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9134" y="797766"/>
            <a:ext cx="9722241" cy="5276188"/>
          </a:xfrm>
          <a:prstGeom prst="roundRect">
            <a:avLst/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주의</a:t>
            </a:r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다음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법정동은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데이터가 충분히 확보되지 않아 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예측이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정확하지 않을 수 있습니다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algn="ctr"/>
            <a:endParaRPr lang="en-US" altLang="ko-KR" sz="28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endParaRPr lang="en-US" altLang="ko-KR" sz="28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endParaRPr lang="en-US" altLang="ko-KR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이외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법정동에는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예측가와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실거래가의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차이는 </a:t>
            </a:r>
            <a:endParaRPr lang="en-US" altLang="ko-KR" sz="28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평균 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5%</a:t>
            </a:r>
            <a:r>
              <a:rPr lang="ko-KR" altLang="en-US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미만입니다</a:t>
            </a:r>
            <a:r>
              <a:rPr lang="en-US" altLang="ko-KR" sz="28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55586" y="3213889"/>
            <a:ext cx="8869335" cy="1188720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양평동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6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용산동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노고산동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양평동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4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가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증산동</a:t>
            </a:r>
            <a:r>
              <a:rPr lang="en-US" altLang="ko-KR" sz="2400" dirty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행촌동</a:t>
            </a:r>
            <a:endParaRPr lang="en-US" altLang="ko-KR" sz="2400" dirty="0" smtClean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/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우면동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창신동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한강로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2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가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사근동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, 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영등포동</a:t>
            </a:r>
            <a:r>
              <a:rPr lang="en-US" altLang="ko-KR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3</a:t>
            </a:r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가</a:t>
            </a:r>
            <a:endParaRPr lang="en-US" altLang="ko-KR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38629" y="1325880"/>
            <a:ext cx="463353" cy="376846"/>
            <a:chOff x="4438629" y="1325880"/>
            <a:chExt cx="463353" cy="376846"/>
          </a:xfrm>
        </p:grpSpPr>
        <p:sp>
          <p:nvSpPr>
            <p:cNvPr id="11" name="순서도: 추출 10"/>
            <p:cNvSpPr/>
            <p:nvPr/>
          </p:nvSpPr>
          <p:spPr>
            <a:xfrm>
              <a:off x="4438629" y="1325880"/>
              <a:ext cx="463353" cy="376846"/>
            </a:xfrm>
            <a:prstGeom prst="flowChartExtract">
              <a:avLst/>
            </a:prstGeom>
            <a:gradFill flip="none" rotWithShape="1">
              <a:gsLst>
                <a:gs pos="81000">
                  <a:srgbClr val="78C6BF"/>
                </a:gs>
                <a:gs pos="100000">
                  <a:srgbClr val="78C6BF"/>
                </a:gs>
                <a:gs pos="78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1002"/>
            <p:cNvGrpSpPr/>
            <p:nvPr/>
          </p:nvGrpSpPr>
          <p:grpSpPr>
            <a:xfrm>
              <a:off x="4475294" y="1351881"/>
              <a:ext cx="390025" cy="350845"/>
              <a:chOff x="2057143" y="2367122"/>
              <a:chExt cx="6171429" cy="5551470"/>
            </a:xfrm>
            <a:noFill/>
          </p:grpSpPr>
          <p:pic>
            <p:nvPicPr>
              <p:cNvPr id="7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7143" y="2367122"/>
                <a:ext cx="6171429" cy="555147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193233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3571" y="-3567978"/>
            <a:ext cx="4197429" cy="13993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7" y="144496"/>
            <a:ext cx="7748627" cy="671350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90434" y="736169"/>
            <a:ext cx="5393410" cy="5323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8927" y="-3555765"/>
            <a:ext cx="4197429" cy="13993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21" y="0"/>
            <a:ext cx="571009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047" y="60767"/>
            <a:ext cx="5877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3571" y="-3567978"/>
            <a:ext cx="4197429" cy="1399326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00231" y="468864"/>
            <a:ext cx="8059152" cy="3536066"/>
            <a:chOff x="600231" y="468864"/>
            <a:chExt cx="8059152" cy="35360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231" y="468864"/>
              <a:ext cx="8059152" cy="353606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336429" y="854110"/>
              <a:ext cx="3818375" cy="1135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전용면적에 따른 예측</a:t>
              </a:r>
              <a:endParaRPr lang="ko-KR" altLang="en-US" sz="2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61308" y="2681324"/>
            <a:ext cx="7789762" cy="3638766"/>
            <a:chOff x="2061308" y="2681324"/>
            <a:chExt cx="7789762" cy="363876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1308" y="2681324"/>
              <a:ext cx="7789762" cy="36387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직사각형 7"/>
            <p:cNvSpPr/>
            <p:nvPr/>
          </p:nvSpPr>
          <p:spPr>
            <a:xfrm>
              <a:off x="2403229" y="2860923"/>
              <a:ext cx="3818375" cy="1135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건축년도에</a:t>
              </a:r>
              <a:r>
                <a:rPr lang="ko-KR" altLang="en-US" sz="2800" dirty="0" smtClean="0">
                  <a:solidFill>
                    <a:schemeClr val="tx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따른 예측</a:t>
              </a:r>
              <a:endParaRPr lang="ko-KR" altLang="en-US" sz="2800" dirty="0">
                <a:solidFill>
                  <a:schemeClr val="tx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6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9" y="414337"/>
            <a:ext cx="7442131" cy="6443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3571" y="-3567978"/>
            <a:ext cx="4197429" cy="1399326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35517" y="-345"/>
            <a:ext cx="8734901" cy="6858000"/>
            <a:chOff x="435517" y="-345"/>
            <a:chExt cx="8734901" cy="6858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721781" y="-345"/>
              <a:ext cx="8448637" cy="6858000"/>
              <a:chOff x="721781" y="-345"/>
              <a:chExt cx="8448637" cy="685800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21781" y="-345"/>
                <a:ext cx="7222226" cy="6858000"/>
                <a:chOff x="2484887" y="0"/>
                <a:chExt cx="7222226" cy="6858000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84887" y="0"/>
                  <a:ext cx="7222226" cy="6858000"/>
                </a:xfrm>
                <a:prstGeom prst="rect">
                  <a:avLst/>
                </a:prstGeom>
              </p:spPr>
            </p:pic>
            <p:sp>
              <p:nvSpPr>
                <p:cNvPr id="8" name="오른쪽 화살표 7"/>
                <p:cNvSpPr/>
                <p:nvPr/>
              </p:nvSpPr>
              <p:spPr>
                <a:xfrm>
                  <a:off x="5081471" y="530849"/>
                  <a:ext cx="599779" cy="400564"/>
                </a:xfrm>
                <a:prstGeom prst="rightArrow">
                  <a:avLst>
                    <a:gd name="adj1" fmla="val 31560"/>
                    <a:gd name="adj2" fmla="val 76241"/>
                  </a:avLst>
                </a:prstGeom>
                <a:solidFill>
                  <a:srgbClr val="00E69B">
                    <a:alpha val="7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오른쪽 화살표 8"/>
                <p:cNvSpPr/>
                <p:nvPr/>
              </p:nvSpPr>
              <p:spPr>
                <a:xfrm>
                  <a:off x="4587538" y="4379468"/>
                  <a:ext cx="748576" cy="435946"/>
                </a:xfrm>
                <a:prstGeom prst="rightArrow">
                  <a:avLst>
                    <a:gd name="adj1" fmla="val 31560"/>
                    <a:gd name="adj2" fmla="val 76241"/>
                  </a:avLst>
                </a:prstGeom>
                <a:solidFill>
                  <a:srgbClr val="00E69B">
                    <a:alpha val="73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7305117" y="1667366"/>
                <a:ext cx="1865301" cy="625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재개발</a:t>
                </a:r>
                <a:endParaRPr lang="ko-KR" altLang="en-US" sz="6000" dirty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376589" y="1980289"/>
                <a:ext cx="1865301" cy="625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노후화된 </a:t>
                </a:r>
                <a:endParaRPr lang="en-US" altLang="ko-KR" sz="2400" dirty="0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algn="ctr"/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아파트</a:t>
                </a:r>
                <a:endParaRPr lang="ko-KR" altLang="en-US" sz="6000" dirty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890909" y="366538"/>
                <a:ext cx="1865301" cy="6258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최</a:t>
                </a:r>
                <a:r>
                  <a:rPr lang="en-US" altLang="ko-KR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-</a:t>
                </a:r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신</a:t>
                </a:r>
                <a:endParaRPr lang="en-US" altLang="ko-KR" sz="2400" dirty="0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algn="ctr"/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고</a:t>
                </a:r>
                <a:r>
                  <a:rPr lang="en-US" altLang="ko-KR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-</a:t>
                </a:r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급</a:t>
                </a:r>
                <a:endParaRPr lang="en-US" altLang="ko-KR" sz="2400" dirty="0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  <a:p>
                <a:pPr algn="ctr"/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대</a:t>
                </a:r>
                <a:r>
                  <a:rPr lang="en-US" altLang="ko-KR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-</a:t>
                </a:r>
                <a:r>
                  <a:rPr lang="ko-KR" altLang="en-US" sz="2400" dirty="0" smtClean="0">
                    <a:ln w="0">
                      <a:solidFill>
                        <a:schemeClr val="tx1"/>
                      </a:solidFill>
                    </a:ln>
                    <a:solidFill>
                      <a:srgbClr val="17CD9F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휴먼둥근헤드라인" panose="02030504000101010101" pitchFamily="18" charset="-127"/>
                    <a:ea typeface="휴먼둥근헤드라인" panose="02030504000101010101" pitchFamily="18" charset="-127"/>
                  </a:rPr>
                  <a:t>형</a:t>
                </a:r>
                <a:endParaRPr lang="en-US" altLang="ko-KR" sz="2400" dirty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endParaRPr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4132004" y="2108990"/>
                <a:ext cx="599779" cy="400564"/>
              </a:xfrm>
              <a:prstGeom prst="rightArrow">
                <a:avLst>
                  <a:gd name="adj1" fmla="val 31560"/>
                  <a:gd name="adj2" fmla="val 76241"/>
                </a:avLst>
              </a:prstGeom>
              <a:solidFill>
                <a:srgbClr val="00E69B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 flipH="1">
                <a:off x="6582958" y="1762309"/>
                <a:ext cx="695658" cy="464597"/>
              </a:xfrm>
              <a:prstGeom prst="rightArrow">
                <a:avLst>
                  <a:gd name="adj1" fmla="val 31560"/>
                  <a:gd name="adj2" fmla="val 76241"/>
                </a:avLst>
              </a:prstGeom>
              <a:solidFill>
                <a:srgbClr val="00E69B">
                  <a:alpha val="7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435517" y="4284173"/>
              <a:ext cx="2458182" cy="625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err="1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작은평수에서는</a:t>
              </a:r>
              <a:r>
                <a:rPr lang="ko-KR" altLang="en-US" sz="2400" dirty="0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ko-KR" altLang="en-US" sz="2400" dirty="0" err="1" smtClean="0">
                  <a:ln w="0">
                    <a:solidFill>
                      <a:schemeClr val="tx1"/>
                    </a:solidFill>
                  </a:ln>
                  <a:solidFill>
                    <a:srgbClr val="17CD9F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크지않음</a:t>
              </a:r>
              <a:endParaRPr lang="ko-KR" altLang="en-US" sz="6000" dirty="0">
                <a:ln w="0">
                  <a:solidFill>
                    <a:schemeClr val="tx1"/>
                  </a:solidFill>
                </a:ln>
                <a:solidFill>
                  <a:srgbClr val="17CD9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034603"/>
              </p:ext>
            </p:extLst>
          </p:nvPr>
        </p:nvGraphicFramePr>
        <p:xfrm>
          <a:off x="255761" y="1171839"/>
          <a:ext cx="2994216" cy="556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5708"/>
                <a:gridCol w="1828508"/>
              </a:tblGrid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index</a:t>
                      </a:r>
                      <a:endParaRPr lang="en-US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CDE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5071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CDEAE7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거래금액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105,500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예측금액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105,110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차이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389.942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차이</a:t>
                      </a:r>
                      <a:r>
                        <a:rPr lang="en-US" altLang="ko-KR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(%)</a:t>
                      </a:r>
                      <a:endParaRPr lang="en-US" altLang="ko-KR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0.369613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지역코드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강동구</a:t>
                      </a:r>
                      <a:endParaRPr lang="ko-KR" altLang="en-US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법정동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명일동</a:t>
                      </a:r>
                      <a:endParaRPr lang="ko-KR" altLang="en-US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아파트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삼익그린</a:t>
                      </a:r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r>
                        <a:rPr lang="ko-KR" altLang="en-US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</a:t>
                      </a:r>
                      <a:endParaRPr lang="ko-KR" altLang="en-US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전용면적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54.81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층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건축년도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1983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거래월일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2021-01</a:t>
                      </a:r>
                      <a:endParaRPr lang="en-US" altLang="ko-KR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197" y="137827"/>
            <a:ext cx="6303530" cy="6754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385" y="4389531"/>
            <a:ext cx="7797342" cy="1062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68" y="1241292"/>
            <a:ext cx="8059750" cy="5565066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3571" y="-3567978"/>
            <a:ext cx="4197429" cy="13993266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55761" y="200378"/>
            <a:ext cx="2423631" cy="809970"/>
          </a:xfrm>
          <a:prstGeom prst="roundRect">
            <a:avLst/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활용예시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85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69" y="138896"/>
            <a:ext cx="6400264" cy="6858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3571" y="-3567978"/>
            <a:ext cx="4197429" cy="1399326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5761" y="200378"/>
            <a:ext cx="2423631" cy="809970"/>
          </a:xfrm>
          <a:prstGeom prst="roundRect">
            <a:avLst/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활용예시</a:t>
            </a:r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84664"/>
              </p:ext>
            </p:extLst>
          </p:nvPr>
        </p:nvGraphicFramePr>
        <p:xfrm>
          <a:off x="255761" y="1171839"/>
          <a:ext cx="2994216" cy="556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5708"/>
                <a:gridCol w="1828508"/>
              </a:tblGrid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index</a:t>
                      </a:r>
                      <a:endParaRPr lang="en-US" sz="18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CDEA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735</a:t>
                      </a:r>
                    </a:p>
                  </a:txBody>
                  <a:tcPr marL="7620" marR="288000" marT="7620" marB="0" anchor="ctr">
                    <a:solidFill>
                      <a:srgbClr val="CDEAE7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거래금액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100,000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예측금액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99,653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차이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347.311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차이</a:t>
                      </a:r>
                      <a:r>
                        <a:rPr lang="en-US" altLang="ko-KR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(%)</a:t>
                      </a:r>
                      <a:endParaRPr lang="en-US" altLang="ko-KR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0.347311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지역코드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동대문구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법정동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청량리동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아파트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한신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전용면적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114.95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층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건축년도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1997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  <a:tr h="463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거래월일</a:t>
                      </a:r>
                      <a:endParaRPr lang="ko-KR" altLang="en-US" sz="16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620" marR="7620" marT="7620" marB="0" anchor="ctr">
                    <a:solidFill>
                      <a:srgbClr val="E3F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2021-01</a:t>
                      </a:r>
                    </a:p>
                  </a:txBody>
                  <a:tcPr marL="7620" marR="288000" marT="7620" marB="0" anchor="ctr">
                    <a:solidFill>
                      <a:srgbClr val="E3F5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4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1332208" y="964305"/>
            <a:ext cx="9814214" cy="5042955"/>
          </a:xfrm>
          <a:prstGeom prst="roundRect">
            <a:avLst/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Thank you </a:t>
            </a:r>
          </a:p>
          <a:p>
            <a:pPr algn="ctr"/>
            <a:r>
              <a:rPr lang="en-US" altLang="ko-KR" sz="60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for watching !</a:t>
            </a:r>
          </a:p>
        </p:txBody>
      </p:sp>
    </p:spTree>
    <p:extLst>
      <p:ext uri="{BB962C8B-B14F-4D97-AF65-F5344CB8AC3E}">
        <p14:creationId xmlns:p14="http://schemas.microsoft.com/office/powerpoint/2010/main" val="28083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88" y="0"/>
            <a:ext cx="7163933" cy="6858000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927" y="-3555765"/>
            <a:ext cx="4197429" cy="1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57" y="666415"/>
            <a:ext cx="7398541" cy="5548905"/>
          </a:xfrm>
          <a:prstGeom prst="rect">
            <a:avLst/>
          </a:prstGeom>
        </p:spPr>
      </p:pic>
      <p:pic>
        <p:nvPicPr>
          <p:cNvPr id="3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927" y="-3555765"/>
            <a:ext cx="4197429" cy="1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7" y="81020"/>
            <a:ext cx="6691591" cy="6684380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8927" y="-3555765"/>
            <a:ext cx="4197429" cy="1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6838" y="-3561055"/>
            <a:ext cx="4197429" cy="1399326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07378" y="214022"/>
            <a:ext cx="9722241" cy="3062672"/>
          </a:xfrm>
          <a:prstGeom prst="roundRect">
            <a:avLst>
              <a:gd name="adj" fmla="val 13629"/>
            </a:avLst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개인</a:t>
            </a:r>
            <a:endParaRPr lang="en-US" altLang="ko-KR" sz="32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집을 팔려고 할 때 적정가를 잘 모를 때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집을 사려고 할 때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부동산사기 방지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적정가격 제공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07378" y="3513583"/>
            <a:ext cx="9722241" cy="3062672"/>
          </a:xfrm>
          <a:prstGeom prst="roundRect">
            <a:avLst>
              <a:gd name="adj" fmla="val 13629"/>
            </a:avLst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정부</a:t>
            </a:r>
            <a:endParaRPr lang="en-US" altLang="ko-KR" sz="3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집값 담합</a:t>
            </a:r>
            <a:endParaRPr lang="en-US" altLang="ko-KR" sz="2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ko-KR" altLang="en-US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다운계약서가 작성된 거래 색출</a:t>
            </a:r>
            <a:r>
              <a:rPr lang="en-US" altLang="ko-KR" sz="2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</a:p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다운계약서 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	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실제거래 된 금액보다 낮게 신고하여</a:t>
            </a:r>
            <a:endParaRPr lang="en-US" altLang="ko-KR" sz="2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			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탈세 목적으로 작성된 계약서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1005"/>
          <p:cNvGrpSpPr/>
          <p:nvPr/>
        </p:nvGrpSpPr>
        <p:grpSpPr>
          <a:xfrm>
            <a:off x="497711" y="473568"/>
            <a:ext cx="2456104" cy="2512700"/>
            <a:chOff x="2152381" y="3182238"/>
            <a:chExt cx="6171429" cy="4111714"/>
          </a:xfrm>
        </p:grpSpPr>
        <p:pic>
          <p:nvPicPr>
            <p:cNvPr id="8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2381" y="3182238"/>
              <a:ext cx="6171429" cy="4111714"/>
            </a:xfrm>
            <a:prstGeom prst="rect">
              <a:avLst/>
            </a:prstGeom>
          </p:spPr>
        </p:pic>
      </p:grpSp>
      <p:pic>
        <p:nvPicPr>
          <p:cNvPr id="1028" name="Picture 4" descr="Image result for 탈세 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2" y="3762321"/>
            <a:ext cx="2456173" cy="25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003"/>
          <p:cNvGrpSpPr/>
          <p:nvPr/>
        </p:nvGrpSpPr>
        <p:grpSpPr>
          <a:xfrm>
            <a:off x="7909486" y="283112"/>
            <a:ext cx="1919651" cy="1256321"/>
            <a:chOff x="843573" y="834719"/>
            <a:chExt cx="3537610" cy="2600859"/>
          </a:xfrm>
        </p:grpSpPr>
        <p:pic>
          <p:nvPicPr>
            <p:cNvPr id="10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573" y="834719"/>
              <a:ext cx="3537610" cy="2600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7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29135" y="213618"/>
            <a:ext cx="9722241" cy="1156024"/>
          </a:xfrm>
          <a:prstGeom prst="roundRect">
            <a:avLst>
              <a:gd name="adj" fmla="val 33147"/>
            </a:avLst>
          </a:prstGeom>
          <a:solidFill>
            <a:srgbClr val="78C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 smtClean="0">
                <a:ln>
                  <a:solidFill>
                    <a:srgbClr val="78C6BF"/>
                  </a:solidFill>
                </a:ln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데이터소개</a:t>
            </a:r>
            <a:endParaRPr lang="ko-KR" altLang="en-US" sz="5400" dirty="0">
              <a:ln>
                <a:solidFill>
                  <a:srgbClr val="78C6BF"/>
                </a:solidFill>
              </a:ln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9135" y="7022492"/>
            <a:ext cx="9729990" cy="5306668"/>
            <a:chOff x="229135" y="1581812"/>
            <a:chExt cx="9729990" cy="530666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229135" y="1612292"/>
              <a:ext cx="2292075" cy="5276188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부동산관련 정보</a:t>
              </a:r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지역코드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법정동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아파트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전용면적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층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건축년도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거래년도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거래월일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1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국토교통부</a:t>
              </a:r>
              <a:r>
                <a:rPr lang="en-US" altLang="ko-KR" sz="11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_</a:t>
              </a:r>
              <a:r>
                <a:rPr lang="ko-KR" altLang="en-US" sz="11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아파트매매 </a:t>
              </a:r>
              <a:endParaRPr lang="en-US" altLang="ko-KR" sz="1100" u="sng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100" u="sng" dirty="0" err="1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실거래자료</a:t>
              </a:r>
              <a:r>
                <a:rPr lang="ko-KR" altLang="en-US" sz="1100" u="sng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ko-KR" altLang="en-US" sz="11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659301" y="1581812"/>
              <a:ext cx="2292075" cy="5276188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인구관련지표</a:t>
              </a:r>
              <a:endPara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세대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인구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자동차등록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인구이동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전입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출생아수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명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사망자수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명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혼인건수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이혼건수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</a:t>
              </a:r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</a:t>
              </a: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서울 열린 데이터광장</a:t>
              </a:r>
              <a:endParaRPr lang="en-US" altLang="ko-KR" sz="14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KOSIS </a:t>
              </a:r>
              <a:r>
                <a:rPr lang="ko-KR" altLang="en-US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국가통계포털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182579" y="1581812"/>
              <a:ext cx="2292075" cy="5276188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물가관련지표</a:t>
              </a:r>
              <a:endPara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소비자물가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농축수산물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공업제품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공공서비스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근원물가</a:t>
              </a:r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E-</a:t>
              </a:r>
              <a:r>
                <a:rPr lang="ko-KR" altLang="en-US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나라지표</a:t>
              </a:r>
              <a:endParaRPr lang="en-US" altLang="ko-KR" sz="14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KOSIS </a:t>
              </a:r>
              <a:r>
                <a:rPr lang="ko-KR" altLang="en-US" sz="14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국가통계포털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705857" y="1581812"/>
              <a:ext cx="2292075" cy="5276188"/>
            </a:xfrm>
            <a:prstGeom prst="roundRect">
              <a:avLst/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ctr"/>
            <a:lstStyle/>
            <a:p>
              <a:pPr algn="ctr"/>
              <a:endParaRPr lang="en-US" altLang="ko-KR" sz="14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grpSp>
          <p:nvGrpSpPr>
            <p:cNvPr id="13" name="그룹 1001"/>
            <p:cNvGrpSpPr/>
            <p:nvPr/>
          </p:nvGrpSpPr>
          <p:grpSpPr>
            <a:xfrm>
              <a:off x="419228" y="1664191"/>
              <a:ext cx="1722090" cy="1346247"/>
              <a:chOff x="0" y="0"/>
              <a:chExt cx="6171429" cy="4824525"/>
            </a:xfrm>
          </p:grpSpPr>
          <p:pic>
            <p:nvPicPr>
              <p:cNvPr id="14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6171429" cy="4824525"/>
              </a:xfrm>
              <a:prstGeom prst="rect">
                <a:avLst/>
              </a:prstGeom>
            </p:spPr>
          </p:pic>
        </p:grpSp>
        <p:grpSp>
          <p:nvGrpSpPr>
            <p:cNvPr id="15" name="그룹 1002"/>
            <p:cNvGrpSpPr/>
            <p:nvPr/>
          </p:nvGrpSpPr>
          <p:grpSpPr>
            <a:xfrm>
              <a:off x="2956442" y="1750832"/>
              <a:ext cx="1776200" cy="1172963"/>
              <a:chOff x="3575510" y="749052"/>
              <a:chExt cx="6171429" cy="4075473"/>
            </a:xfrm>
          </p:grpSpPr>
          <p:pic>
            <p:nvPicPr>
              <p:cNvPr id="1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75510" y="749052"/>
                <a:ext cx="6171429" cy="4075473"/>
              </a:xfrm>
              <a:prstGeom prst="rect">
                <a:avLst/>
              </a:prstGeom>
            </p:spPr>
          </p:pic>
        </p:grpSp>
        <p:grpSp>
          <p:nvGrpSpPr>
            <p:cNvPr id="17" name="그룹 1003"/>
            <p:cNvGrpSpPr/>
            <p:nvPr/>
          </p:nvGrpSpPr>
          <p:grpSpPr>
            <a:xfrm>
              <a:off x="5764619" y="1667258"/>
              <a:ext cx="1046002" cy="1343180"/>
              <a:chOff x="336857" y="4114286"/>
              <a:chExt cx="4806000" cy="6171429"/>
            </a:xfrm>
          </p:grpSpPr>
          <p:pic>
            <p:nvPicPr>
              <p:cNvPr id="18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6857" y="4114286"/>
                <a:ext cx="4806000" cy="6171429"/>
              </a:xfrm>
              <a:prstGeom prst="rect">
                <a:avLst/>
              </a:prstGeom>
            </p:spPr>
          </p:pic>
        </p:grpSp>
        <p:grpSp>
          <p:nvGrpSpPr>
            <p:cNvPr id="19" name="그룹 1004"/>
            <p:cNvGrpSpPr/>
            <p:nvPr/>
          </p:nvGrpSpPr>
          <p:grpSpPr>
            <a:xfrm>
              <a:off x="7647326" y="1976033"/>
              <a:ext cx="2311799" cy="956915"/>
              <a:chOff x="3177551" y="5348571"/>
              <a:chExt cx="6171429" cy="1851429"/>
            </a:xfrm>
          </p:grpSpPr>
          <p:pic>
            <p:nvPicPr>
              <p:cNvPr id="20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177551" y="5348571"/>
                <a:ext cx="6171429" cy="1851429"/>
              </a:xfrm>
              <a:prstGeom prst="rect">
                <a:avLst/>
              </a:prstGeom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2906081" y="3168524"/>
              <a:ext cx="1876921" cy="393539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유동성관련지표</a:t>
              </a:r>
              <a:endParaRPr lang="en-US" altLang="ko-KR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705857" y="3853342"/>
              <a:ext cx="1288273" cy="274422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외국인증권투자</a:t>
              </a:r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endPara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200" dirty="0" err="1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국고채</a:t>
              </a:r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10</a:t>
              </a:r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</a:t>
              </a:r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평균</a:t>
              </a:r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회사채 </a:t>
              </a:r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3</a:t>
              </a:r>
              <a:r>
                <a:rPr lang="ko-KR" altLang="en-US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</a:t>
              </a:r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평균</a:t>
              </a:r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 </a:t>
              </a:r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CD 91</a:t>
              </a:r>
              <a:r>
                <a:rPr lang="ko-KR" altLang="en-US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물</a:t>
              </a:r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(</a:t>
              </a:r>
              <a:r>
                <a:rPr lang="ko-KR" altLang="en-US" sz="12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평균</a:t>
              </a:r>
              <a:r>
                <a:rPr lang="en-US" altLang="ko-KR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)</a:t>
              </a:r>
            </a:p>
            <a:p>
              <a:pPr algn="ctr"/>
              <a:r>
                <a:rPr lang="en-US" altLang="ko-KR" sz="12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</a:t>
              </a:r>
            </a:p>
            <a:p>
              <a:pPr algn="ctr"/>
              <a:endPara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200" u="sng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E-</a:t>
              </a:r>
              <a:r>
                <a:rPr lang="ko-KR" altLang="en-US" sz="1200" u="sng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나라지표</a:t>
              </a:r>
              <a:endParaRPr lang="en-US" altLang="ko-KR" sz="12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94130" y="3853342"/>
              <a:ext cx="1023526" cy="2744228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793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DJI </a:t>
              </a:r>
              <a:endParaRPr lang="en-US" altLang="ko-KR" sz="1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IXIC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VIX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SSEC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DE30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FCHI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NG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GC </a:t>
              </a:r>
            </a:p>
            <a:p>
              <a:pPr algn="ctr"/>
              <a:r>
                <a:rPr lang="en-US" altLang="ko-KR" sz="14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CL </a:t>
              </a:r>
            </a:p>
            <a:p>
              <a:pPr algn="ctr"/>
              <a:r>
                <a:rPr lang="en-US" altLang="ko-KR" sz="1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KRX</a:t>
              </a:r>
            </a:p>
            <a:p>
              <a:pPr algn="ctr"/>
              <a:endParaRPr lang="en-US" altLang="ko-KR" sz="1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en-US" altLang="ko-KR" sz="700" u="sng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FinanceData.KR</a:t>
              </a:r>
              <a:endParaRPr lang="en-US" altLang="ko-KR" sz="1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1200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29134" y="1485505"/>
            <a:ext cx="9895792" cy="5276188"/>
            <a:chOff x="229134" y="1485505"/>
            <a:chExt cx="9895792" cy="527618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229134" y="1485505"/>
              <a:ext cx="9722241" cy="5276188"/>
            </a:xfrm>
            <a:prstGeom prst="roundRect">
              <a:avLst>
                <a:gd name="adj" fmla="val 8827"/>
              </a:avLst>
            </a:prstGeom>
            <a:solidFill>
              <a:srgbClr val="78C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2018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 </a:t>
              </a:r>
              <a:r>
                <a:rPr lang="en-US" altLang="ko-KR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월부터 </a:t>
              </a:r>
              <a:r>
                <a:rPr lang="en-US" altLang="ko-KR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2021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 </a:t>
              </a:r>
              <a:r>
                <a:rPr lang="en-US" altLang="ko-KR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월까지</a:t>
              </a:r>
              <a:endParaRPr lang="en-US" altLang="ko-KR" sz="3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3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최근 </a:t>
              </a:r>
              <a:r>
                <a:rPr lang="en-US" altLang="ko-KR" sz="80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3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년간</a:t>
              </a:r>
              <a:endParaRPr lang="en-US" altLang="ko-KR" sz="3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endPara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  <a:p>
              <a:pPr algn="ctr"/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약 </a:t>
              </a:r>
              <a:r>
                <a:rPr lang="en-US" altLang="ko-KR" sz="5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24</a:t>
              </a:r>
              <a:r>
                <a:rPr lang="ko-KR" altLang="en-US" sz="5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만 </a:t>
              </a:r>
              <a:r>
                <a:rPr lang="en-US" altLang="ko-KR" sz="5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5000</a:t>
              </a:r>
              <a:r>
                <a:rPr lang="ko-KR" altLang="en-US" sz="54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건</a:t>
              </a:r>
              <a:r>
                <a:rPr lang="ko-KR" altLang="en-US" sz="36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의 데이터를 수집</a:t>
              </a:r>
              <a:endParaRPr lang="en-US" altLang="ko-KR" sz="3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rot="1698086">
              <a:off x="5811549" y="3768192"/>
              <a:ext cx="4313377" cy="6258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err="1" smtClean="0">
                  <a:ln w="50800">
                    <a:solidFill>
                      <a:srgbClr val="23534E"/>
                    </a:solidFill>
                  </a:ln>
                  <a:gradFill flip="none" rotWithShape="1">
                    <a:gsLst>
                      <a:gs pos="43000">
                        <a:srgbClr val="E0FCF5">
                          <a:lumMod val="99000"/>
                        </a:srgbClr>
                      </a:gs>
                      <a:gs pos="72000">
                        <a:srgbClr val="38847D"/>
                      </a:gs>
                      <a:gs pos="25000">
                        <a:srgbClr val="38847D"/>
                      </a:gs>
                    </a:gsLst>
                    <a:lin ang="27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빅</a:t>
              </a:r>
              <a:r>
                <a:rPr lang="en-US" altLang="ko-KR" sz="6000" dirty="0" smtClean="0">
                  <a:ln w="50800">
                    <a:solidFill>
                      <a:srgbClr val="23534E"/>
                    </a:solidFill>
                  </a:ln>
                  <a:gradFill flip="none" rotWithShape="1">
                    <a:gsLst>
                      <a:gs pos="43000">
                        <a:srgbClr val="E0FCF5">
                          <a:lumMod val="99000"/>
                        </a:srgbClr>
                      </a:gs>
                      <a:gs pos="72000">
                        <a:srgbClr val="38847D"/>
                      </a:gs>
                      <a:gs pos="25000">
                        <a:srgbClr val="38847D"/>
                      </a:gs>
                    </a:gsLst>
                    <a:lin ang="27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-</a:t>
              </a:r>
              <a:r>
                <a:rPr lang="ko-KR" altLang="en-US" sz="6000" dirty="0" err="1" smtClean="0">
                  <a:ln w="50800">
                    <a:solidFill>
                      <a:srgbClr val="23534E"/>
                    </a:solidFill>
                  </a:ln>
                  <a:gradFill flip="none" rotWithShape="1">
                    <a:gsLst>
                      <a:gs pos="43000">
                        <a:srgbClr val="E0FCF5">
                          <a:lumMod val="99000"/>
                        </a:srgbClr>
                      </a:gs>
                      <a:gs pos="72000">
                        <a:srgbClr val="38847D"/>
                      </a:gs>
                      <a:gs pos="25000">
                        <a:srgbClr val="38847D"/>
                      </a:gs>
                    </a:gsLst>
                    <a:lin ang="27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데이타</a:t>
              </a:r>
              <a:endParaRPr lang="ko-KR" altLang="en-US" sz="6000" dirty="0">
                <a:ln w="50800">
                  <a:solidFill>
                    <a:srgbClr val="23534E"/>
                  </a:solidFill>
                </a:ln>
                <a:gradFill flip="none" rotWithShape="1">
                  <a:gsLst>
                    <a:gs pos="43000">
                      <a:srgbClr val="E0FCF5">
                        <a:lumMod val="99000"/>
                      </a:srgbClr>
                    </a:gs>
                    <a:gs pos="72000">
                      <a:srgbClr val="38847D"/>
                    </a:gs>
                    <a:gs pos="25000">
                      <a:srgbClr val="38847D"/>
                    </a:gs>
                  </a:gsLst>
                  <a:lin ang="2700000" scaled="1"/>
                  <a:tileRect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pic>
        <p:nvPicPr>
          <p:cNvPr id="31" name="Object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6838" y="-3561055"/>
            <a:ext cx="4197429" cy="1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-0.0069 0.809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66667E-6 3.7037E-7 L 1.66667E-6 -0.8041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11" y="2329798"/>
            <a:ext cx="10054316" cy="2141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11" y="0"/>
            <a:ext cx="10054316" cy="21413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11" y="4659595"/>
            <a:ext cx="10054316" cy="2141316"/>
          </a:xfrm>
          <a:prstGeom prst="rect">
            <a:avLst/>
          </a:prstGeom>
        </p:spPr>
      </p:pic>
      <p:pic>
        <p:nvPicPr>
          <p:cNvPr id="9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4707" y="-3562017"/>
            <a:ext cx="4197429" cy="1399326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38263" y="249946"/>
            <a:ext cx="913167" cy="447332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평당가</a:t>
            </a:r>
            <a:endParaRPr lang="ko-KR" altLang="en-US" b="1" dirty="0">
              <a:ln w="0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54341" y="805591"/>
            <a:ext cx="883919" cy="447332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국고채</a:t>
            </a:r>
            <a:r>
              <a:rPr lang="ko-KR" altLang="en-US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10</a:t>
            </a:r>
            <a:r>
              <a:rPr lang="ko-KR" altLang="en-US" b="1" dirty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191603" y="2574046"/>
            <a:ext cx="913167" cy="447332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평당가</a:t>
            </a:r>
            <a:endParaRPr lang="ko-KR" altLang="en-US" b="1" dirty="0">
              <a:ln w="0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38262" y="4972316"/>
            <a:ext cx="913167" cy="447332"/>
          </a:xfrm>
          <a:prstGeom prst="rect">
            <a:avLst/>
          </a:prstGeom>
          <a:solidFill>
            <a:schemeClr val="lt1">
              <a:alpha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평당가</a:t>
            </a:r>
            <a:endParaRPr lang="ko-KR" altLang="en-US" b="1" dirty="0">
              <a:ln w="0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24127" y="3189100"/>
            <a:ext cx="980833" cy="438020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CD 91</a:t>
            </a:r>
            <a:r>
              <a:rPr lang="ko-KR" altLang="en-US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일물</a:t>
            </a:r>
            <a:endParaRPr lang="ko-KR" altLang="en-US" b="1" dirty="0">
              <a:ln w="0">
                <a:solidFill>
                  <a:schemeClr val="accent4">
                    <a:lumMod val="75000"/>
                  </a:schemeClr>
                </a:solidFill>
              </a:ln>
              <a:solidFill>
                <a:srgbClr val="FFCC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54223" y="5703333"/>
            <a:ext cx="1101473" cy="476487"/>
          </a:xfrm>
          <a:prstGeom prst="rect">
            <a:avLst/>
          </a:prstGeom>
          <a:solidFill>
            <a:schemeClr val="lt1">
              <a:alpha val="47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외국인</a:t>
            </a:r>
            <a:endParaRPr lang="en-US" altLang="ko-KR" b="1" dirty="0" smtClean="0">
              <a:ln w="0">
                <a:solidFill>
                  <a:schemeClr val="accent4">
                    <a:lumMod val="75000"/>
                  </a:schemeClr>
                </a:solidFill>
              </a:ln>
              <a:solidFill>
                <a:srgbClr val="FFCC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b="1" dirty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증</a:t>
            </a:r>
            <a:r>
              <a:rPr lang="ko-KR" altLang="en-US" b="1" dirty="0" smtClean="0">
                <a:ln w="0">
                  <a:solidFill>
                    <a:schemeClr val="accent4">
                      <a:lumMod val="75000"/>
                    </a:schemeClr>
                  </a:solidFill>
                </a:ln>
                <a:solidFill>
                  <a:srgbClr val="FFCC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권투자</a:t>
            </a:r>
            <a:endParaRPr lang="ko-KR" altLang="en-US" b="1" dirty="0">
              <a:ln w="0">
                <a:solidFill>
                  <a:schemeClr val="accent4">
                    <a:lumMod val="75000"/>
                  </a:schemeClr>
                </a:solidFill>
              </a:ln>
              <a:solidFill>
                <a:srgbClr val="FFCC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55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801"/>
            <a:ext cx="10132587" cy="5317480"/>
          </a:xfrm>
          <a:prstGeom prst="rect">
            <a:avLst/>
          </a:prstGeom>
        </p:spPr>
      </p:pic>
      <p:pic>
        <p:nvPicPr>
          <p:cNvPr id="4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54707" y="-3562017"/>
            <a:ext cx="4197429" cy="1399326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35158" y="1529491"/>
            <a:ext cx="1374761" cy="447332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n w="0">
                  <a:solidFill>
                    <a:schemeClr val="tx1"/>
                  </a:solidFill>
                </a:ln>
                <a:solidFill>
                  <a:srgbClr val="FF573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세대</a:t>
            </a:r>
            <a:endParaRPr lang="ko-KR" altLang="en-US" sz="3600" dirty="0">
              <a:ln w="0">
                <a:solidFill>
                  <a:schemeClr val="tx1"/>
                </a:solidFill>
              </a:ln>
              <a:solidFill>
                <a:srgbClr val="FF573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367326" y="3333301"/>
            <a:ext cx="1374761" cy="447332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n w="0">
                  <a:solidFill>
                    <a:schemeClr val="tx1"/>
                  </a:solidFill>
                </a:ln>
                <a:solidFill>
                  <a:srgbClr val="DAF7A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인구</a:t>
            </a:r>
            <a:endParaRPr lang="ko-KR" altLang="en-US" sz="3600" dirty="0">
              <a:ln w="0">
                <a:solidFill>
                  <a:schemeClr val="tx1"/>
                </a:solidFill>
              </a:ln>
              <a:solidFill>
                <a:srgbClr val="DAF7A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30540" y="4617720"/>
            <a:ext cx="1611547" cy="711903"/>
          </a:xfrm>
          <a:prstGeom prst="rect">
            <a:avLst/>
          </a:prstGeom>
          <a:solidFill>
            <a:schemeClr val="lt1">
              <a:alpha val="4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ln w="0">
                  <a:solidFill>
                    <a:schemeClr val="tx1"/>
                  </a:solidFill>
                </a:ln>
                <a:solidFill>
                  <a:srgbClr val="FFC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세대당</a:t>
            </a:r>
            <a:endParaRPr lang="en-US" altLang="ko-KR" sz="3600" dirty="0" smtClean="0">
              <a:ln w="0">
                <a:solidFill>
                  <a:schemeClr val="tx1"/>
                </a:solidFill>
              </a:ln>
              <a:solidFill>
                <a:srgbClr val="FFC3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/>
            <a:r>
              <a:rPr lang="ko-KR" altLang="en-US" sz="3600" dirty="0" smtClean="0">
                <a:ln w="0">
                  <a:solidFill>
                    <a:schemeClr val="tx1"/>
                  </a:solidFill>
                </a:ln>
                <a:solidFill>
                  <a:srgbClr val="FFC3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인구</a:t>
            </a:r>
            <a:endParaRPr lang="ko-KR" altLang="en-US" sz="3600" dirty="0">
              <a:ln w="0">
                <a:solidFill>
                  <a:schemeClr val="tx1"/>
                </a:solidFill>
              </a:ln>
              <a:solidFill>
                <a:srgbClr val="FFC3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0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1162</Words>
  <Application>Microsoft Office PowerPoint</Application>
  <PresentationFormat>와이드스크린</PresentationFormat>
  <Paragraphs>335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HY견고딕</vt:lpstr>
      <vt:lpstr>HY견명조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84</cp:revision>
  <dcterms:created xsi:type="dcterms:W3CDTF">2021-02-21T08:49:19Z</dcterms:created>
  <dcterms:modified xsi:type="dcterms:W3CDTF">2021-02-25T08:46:33Z</dcterms:modified>
</cp:coreProperties>
</file>